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54" r:id="rId1"/>
  </p:sldMasterIdLst>
  <p:notesMasterIdLst>
    <p:notesMasterId r:id="rId76"/>
  </p:notesMasterIdLst>
  <p:sldIdLst>
    <p:sldId id="256" r:id="rId2"/>
    <p:sldId id="343" r:id="rId3"/>
    <p:sldId id="340" r:id="rId4"/>
    <p:sldId id="312" r:id="rId5"/>
    <p:sldId id="341" r:id="rId6"/>
    <p:sldId id="257" r:id="rId7"/>
    <p:sldId id="387" r:id="rId8"/>
    <p:sldId id="389" r:id="rId9"/>
    <p:sldId id="305" r:id="rId10"/>
    <p:sldId id="306" r:id="rId11"/>
    <p:sldId id="307" r:id="rId12"/>
    <p:sldId id="308" r:id="rId13"/>
    <p:sldId id="309" r:id="rId14"/>
    <p:sldId id="311" r:id="rId15"/>
    <p:sldId id="317" r:id="rId16"/>
    <p:sldId id="318" r:id="rId17"/>
    <p:sldId id="319" r:id="rId18"/>
    <p:sldId id="374" r:id="rId19"/>
    <p:sldId id="332" r:id="rId20"/>
    <p:sldId id="333" r:id="rId21"/>
    <p:sldId id="384" r:id="rId22"/>
    <p:sldId id="373" r:id="rId23"/>
    <p:sldId id="323" r:id="rId24"/>
    <p:sldId id="315" r:id="rId25"/>
    <p:sldId id="266" r:id="rId26"/>
    <p:sldId id="316" r:id="rId27"/>
    <p:sldId id="264" r:id="rId28"/>
    <p:sldId id="265" r:id="rId29"/>
    <p:sldId id="459" r:id="rId30"/>
    <p:sldId id="460" r:id="rId31"/>
    <p:sldId id="328" r:id="rId32"/>
    <p:sldId id="383" r:id="rId33"/>
    <p:sldId id="271" r:id="rId34"/>
    <p:sldId id="321" r:id="rId35"/>
    <p:sldId id="325" r:id="rId36"/>
    <p:sldId id="274" r:id="rId37"/>
    <p:sldId id="300" r:id="rId38"/>
    <p:sldId id="275" r:id="rId39"/>
    <p:sldId id="276" r:id="rId40"/>
    <p:sldId id="330" r:id="rId41"/>
    <p:sldId id="278" r:id="rId42"/>
    <p:sldId id="371" r:id="rId43"/>
    <p:sldId id="279" r:id="rId44"/>
    <p:sldId id="349" r:id="rId45"/>
    <p:sldId id="327" r:id="rId46"/>
    <p:sldId id="280" r:id="rId47"/>
    <p:sldId id="283" r:id="rId48"/>
    <p:sldId id="284" r:id="rId49"/>
    <p:sldId id="334" r:id="rId50"/>
    <p:sldId id="285" r:id="rId51"/>
    <p:sldId id="396" r:id="rId52"/>
    <p:sldId id="287" r:id="rId53"/>
    <p:sldId id="346" r:id="rId54"/>
    <p:sldId id="347" r:id="rId55"/>
    <p:sldId id="348" r:id="rId56"/>
    <p:sldId id="289" r:id="rId57"/>
    <p:sldId id="385" r:id="rId58"/>
    <p:sldId id="290" r:id="rId59"/>
    <p:sldId id="291" r:id="rId60"/>
    <p:sldId id="416" r:id="rId61"/>
    <p:sldId id="417" r:id="rId62"/>
    <p:sldId id="455" r:id="rId63"/>
    <p:sldId id="418" r:id="rId64"/>
    <p:sldId id="451" r:id="rId65"/>
    <p:sldId id="461" r:id="rId66"/>
    <p:sldId id="452" r:id="rId67"/>
    <p:sldId id="453" r:id="rId68"/>
    <p:sldId id="454" r:id="rId69"/>
    <p:sldId id="329" r:id="rId70"/>
    <p:sldId id="324" r:id="rId71"/>
    <p:sldId id="456" r:id="rId72"/>
    <p:sldId id="326" r:id="rId73"/>
    <p:sldId id="457" r:id="rId74"/>
    <p:sldId id="458" r:id="rId75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5" d="100"/>
          <a:sy n="75" d="100"/>
        </p:scale>
        <p:origin x="1013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>
            <a:extLst>
              <a:ext uri="{FF2B5EF4-FFF2-40B4-BE49-F238E27FC236}">
                <a16:creationId xmlns:a16="http://schemas.microsoft.com/office/drawing/2014/main" id="{072E76C3-B427-40EE-B504-CBAC382F1F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>
            <a:extLst>
              <a:ext uri="{FF2B5EF4-FFF2-40B4-BE49-F238E27FC236}">
                <a16:creationId xmlns:a16="http://schemas.microsoft.com/office/drawing/2014/main" id="{7B9A596E-B979-494E-85E4-AA529EF0663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19E1D06-3CD1-45CD-A658-332077BE510A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4" name="Čuvar mesta za sliku na slajdu 3">
            <a:extLst>
              <a:ext uri="{FF2B5EF4-FFF2-40B4-BE49-F238E27FC236}">
                <a16:creationId xmlns:a16="http://schemas.microsoft.com/office/drawing/2014/main" id="{79100511-5303-411C-BD79-195D7CDF654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>
            <a:extLst>
              <a:ext uri="{FF2B5EF4-FFF2-40B4-BE49-F238E27FC236}">
                <a16:creationId xmlns:a16="http://schemas.microsoft.com/office/drawing/2014/main" id="{0074AFB5-D8C1-4007-80DA-18D1455211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>
            <a:extLst>
              <a:ext uri="{FF2B5EF4-FFF2-40B4-BE49-F238E27FC236}">
                <a16:creationId xmlns:a16="http://schemas.microsoft.com/office/drawing/2014/main" id="{16840214-376B-460B-8B84-7F1EE1E08DC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>
            <a:extLst>
              <a:ext uri="{FF2B5EF4-FFF2-40B4-BE49-F238E27FC236}">
                <a16:creationId xmlns:a16="http://schemas.microsoft.com/office/drawing/2014/main" id="{93DBA462-CC2D-4BD3-8F75-C971210E58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3A3B350-B1E9-4492-ADB9-994877E710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Čuvar mesta za sliku na slajdu 1">
            <a:extLst>
              <a:ext uri="{FF2B5EF4-FFF2-40B4-BE49-F238E27FC236}">
                <a16:creationId xmlns:a16="http://schemas.microsoft.com/office/drawing/2014/main" id="{BEBF2822-C3F0-4C36-81F5-F979CCECB80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Čuvar mesta za napomene 2">
            <a:extLst>
              <a:ext uri="{FF2B5EF4-FFF2-40B4-BE49-F238E27FC236}">
                <a16:creationId xmlns:a16="http://schemas.microsoft.com/office/drawing/2014/main" id="{CC3A5D45-7596-4861-860F-5A7C66361A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4340" name="Čuvar mesta za broj slajda 3">
            <a:extLst>
              <a:ext uri="{FF2B5EF4-FFF2-40B4-BE49-F238E27FC236}">
                <a16:creationId xmlns:a16="http://schemas.microsoft.com/office/drawing/2014/main" id="{E47DDD73-8520-4429-9116-522CC5E85C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3808EE6-A9E2-4967-BC18-FF95AC2147B5}" type="slidenum">
              <a:rPr lang="en-US" altLang="en-US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3AF2B3C-A746-43B8-8821-57B64536B543}"/>
              </a:ext>
            </a:extLst>
          </p:cNvPr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91D0EE-02E5-400A-91DC-D1C146363C5F}"/>
              </a:ext>
            </a:extLst>
          </p:cNvPr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FCB45B9-E6B0-4191-9F4B-61A6AD57AE10}"/>
              </a:ext>
            </a:extLst>
          </p:cNvPr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26C0C98-89B1-4E4A-AC6B-AAF1EA440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F927BF1-A37C-48C1-BBF3-076607D5D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8765640-7000-413F-9991-6BB8BADE4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1BB08-1925-4A1E-84DE-3483C1A220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2724298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22660D-CA1F-4A11-8869-73CE28E8F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45E9AF-51A9-4C95-9FE4-5CAAC2D41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215D84-EDF6-4724-991A-56465390E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7BBAF-E7E2-444B-94F6-25331FB9B4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872646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51B83C-F57D-424F-81B9-A9FADF7DE4B5}"/>
              </a:ext>
            </a:extLst>
          </p:cNvPr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31B8DB-DC0E-4AF0-8BE0-8D0F70F9E84E}"/>
              </a:ext>
            </a:extLst>
          </p:cNvPr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0DB62C3-F549-4D8D-8490-CF0FF78E4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980F54D-4B4F-460F-BD57-0A1E4889B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C344441-3F83-4368-BE69-671EF0AEB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71CCE-74F4-4A7B-ACED-05AE08AD9E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651285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7A1D7-8D8C-4773-AC75-5FE956057AB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DFCAEB-6D09-4D0E-B3E9-148B8011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B9B4B-6A52-4ABE-A892-36A957AC2F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90185F70-5E06-4134-9023-59C68E026F91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9467F-AAFC-475E-B0D1-C41AE980785A}" type="datetime1">
              <a:rPr lang="en-US"/>
              <a:pPr>
                <a:defRPr/>
              </a:pPr>
              <a:t>9/30/2020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45636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985"/>
            <a:ext cx="7067128" cy="993775"/>
          </a:xfrm>
          <a:prstGeom prst="rect">
            <a:avLst/>
          </a:prstGeom>
        </p:spPr>
        <p:txBody>
          <a:bodyPr anchor="ctr"/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lang="en-US" sz="2800" b="1" kern="1200" dirty="0">
                <a:solidFill>
                  <a:srgbClr val="F0000C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1" y="1484784"/>
            <a:ext cx="8144642" cy="4968552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F0000C"/>
              </a:buClr>
              <a:buFont typeface="Wingdings" panose="05000000000000000000" pitchFamily="2" charset="2"/>
              <a:buChar char=""/>
              <a:defRPr sz="2400" b="0"/>
            </a:lvl1pPr>
            <a:lvl2pPr>
              <a:buClr>
                <a:srgbClr val="F0000C"/>
              </a:buClr>
              <a:defRPr sz="2800"/>
            </a:lvl2pPr>
            <a:lvl3pPr>
              <a:buClr>
                <a:srgbClr val="F0000C"/>
              </a:buCl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44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D7AB6-53EF-433E-A9FE-876C381CF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38FF8-3E17-4D4E-BFAE-C99018A2C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8C4D4-948E-4F5C-85CC-7A0A4514F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7C7A3-B816-49C3-94E7-049FEF34E6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734942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C25EF45-2BC3-4ABE-BB9A-2BE7E50F35A7}"/>
              </a:ext>
            </a:extLst>
          </p:cNvPr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54D942-8E44-4B3C-B9A9-B974C2D7C10F}"/>
              </a:ext>
            </a:extLst>
          </p:cNvPr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62FB00A-B57C-4E8E-952D-C03D13D71BC4}"/>
              </a:ext>
            </a:extLst>
          </p:cNvPr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9D2541A-3464-46D1-84F1-84E8635E8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0659F97-26F0-48EA-B4EC-341C02592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4801F96-034B-4DC5-942C-7CE15FCD1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2E73C-1FD9-47D3-81BA-2C298D04D1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72265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99A2ED3-294D-4C9E-A55E-E3A27A6B9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A7D45C3-098A-4991-8858-2991095A3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B6587B9-01FE-4594-A80E-8038CD6F9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EF266-DA4A-4BB1-A6AC-7496E0C49C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50517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30898BD-E85D-4084-847A-9BD3A078A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69F0EAE-00BD-4B0F-8EB1-EB7398623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4E0CFB7-5032-47AE-AD83-6A59F0E0B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B5B9E-234C-44B3-9595-F2402A7675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396859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BB3BFC0-1792-457B-8495-1193EC8A7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0A496A3-1764-481C-9B95-5CE92254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AD77FBB-51CF-4384-AEE2-20D6D31E2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CEFD3-0277-45CD-B89A-37B8B77016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255780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E3F61B9-CC24-4EF2-A290-C24C0C1A0811}"/>
              </a:ext>
            </a:extLst>
          </p:cNvPr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99AFC6B-9F8D-49CF-B5EB-C24A6D92A773}"/>
              </a:ext>
            </a:extLst>
          </p:cNvPr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6BDBA4AE-B6CA-4AA0-8E3F-4A5A691A5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D186DBE2-D60C-4961-8E24-F34CDA462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773CA4E-C2F4-4A2D-8E31-419CD3B02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FA80E-6834-487C-8F18-734535F330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869373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CA1999B-2F2F-46DA-A876-61245875B9C6}"/>
              </a:ext>
            </a:extLst>
          </p:cNvPr>
          <p:cNvSpPr/>
          <p:nvPr/>
        </p:nvSpPr>
        <p:spPr>
          <a:xfrm>
            <a:off x="0" y="0"/>
            <a:ext cx="303847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F39528-F369-4AE0-BD92-39C5C6257D3A}"/>
              </a:ext>
            </a:extLst>
          </p:cNvPr>
          <p:cNvSpPr/>
          <p:nvPr/>
        </p:nvSpPr>
        <p:spPr>
          <a:xfrm>
            <a:off x="3030538" y="0"/>
            <a:ext cx="476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7FE88B13-A863-4AEB-B952-279DED206B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9250" y="6459538"/>
            <a:ext cx="196373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D7FA9D31-6EA3-47C5-A5CB-438504F92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450" y="6459538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68521D2E-9011-4571-8476-9D39C4ED3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4674E43-526A-4E87-AD74-424EA14310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548504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00B44D5-2E89-4317-83DF-6B19D34268E7}"/>
              </a:ext>
            </a:extLst>
          </p:cNvPr>
          <p:cNvSpPr/>
          <p:nvPr/>
        </p:nvSpPr>
        <p:spPr>
          <a:xfrm>
            <a:off x="0" y="4953000"/>
            <a:ext cx="9142413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33D0A7-CABA-441D-B7DA-4B176F5D3E41}"/>
              </a:ext>
            </a:extLst>
          </p:cNvPr>
          <p:cNvSpPr/>
          <p:nvPr/>
        </p:nvSpPr>
        <p:spPr>
          <a:xfrm>
            <a:off x="0" y="4914900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23916FAC-0362-484B-956A-6FBEFC95F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A517DC7F-4033-4209-A732-EB082B643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D09A1DE3-5762-438D-A8B8-2405D0283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97AB7-9037-4ABF-8770-4DCA9EF26A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9035773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90D62F-659F-42D9-B25C-8DBF2A74670D}"/>
              </a:ext>
            </a:extLst>
          </p:cNvPr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B9B5C8-560C-438F-9A97-D2BE0107D7FC}"/>
              </a:ext>
            </a:extLst>
          </p:cNvPr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90F01F-4DFA-4FDF-A1A2-92E7AB2D6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9" name="Text Placeholder 2">
            <a:extLst>
              <a:ext uri="{FF2B5EF4-FFF2-40B4-BE49-F238E27FC236}">
                <a16:creationId xmlns:a16="http://schemas.microsoft.com/office/drawing/2014/main" id="{DF87DE4C-0937-4929-87B7-68079124BE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22325" y="1846263"/>
            <a:ext cx="7543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DB9B8-50E2-49B5-9762-DB56F51E21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BA307-DC8D-41ED-A7C1-45480C4E71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971B6-0E7A-4B82-AA05-BA29DBAFBA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8DFE371-0486-47D7-911C-C9921733AC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BB9A8F4-6DD2-465B-A492-2C9FA88150AF}"/>
              </a:ext>
            </a:extLst>
          </p:cNvPr>
          <p:cNvCxnSpPr/>
          <p:nvPr/>
        </p:nvCxnSpPr>
        <p:spPr>
          <a:xfrm>
            <a:off x="895350" y="1738313"/>
            <a:ext cx="74755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0" r:id="rId1"/>
    <p:sldLayoutId id="2147484465" r:id="rId2"/>
    <p:sldLayoutId id="2147484471" r:id="rId3"/>
    <p:sldLayoutId id="2147484466" r:id="rId4"/>
    <p:sldLayoutId id="2147484467" r:id="rId5"/>
    <p:sldLayoutId id="2147484468" r:id="rId6"/>
    <p:sldLayoutId id="2147484472" r:id="rId7"/>
    <p:sldLayoutId id="2147484473" r:id="rId8"/>
    <p:sldLayoutId id="2147484474" r:id="rId9"/>
    <p:sldLayoutId id="2147484469" r:id="rId10"/>
    <p:sldLayoutId id="2147484475" r:id="rId11"/>
    <p:sldLayoutId id="2147484476" r:id="rId12"/>
    <p:sldLayoutId id="2147484477" r:id="rId13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FA98F324-3FDC-41CA-843C-58776504DB6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22325" y="758825"/>
            <a:ext cx="7543800" cy="35655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b="1" dirty="0"/>
              <a:t>ПОВРЕДЕ МЕКИХ ТКИВА</a:t>
            </a:r>
            <a:r>
              <a:rPr lang="sr-Latn-RS" altLang="en-US" b="1" dirty="0"/>
              <a:t> </a:t>
            </a:r>
            <a:r>
              <a:rPr lang="sr-Cyrl-RS" altLang="en-US" b="1" dirty="0"/>
              <a:t>ГОРЊИХ</a:t>
            </a:r>
            <a:br>
              <a:rPr lang="sr-Cyrl-RS" altLang="en-US" b="1" dirty="0"/>
            </a:br>
            <a:r>
              <a:rPr lang="sr-Cyrl-RS" altLang="en-US" b="1" dirty="0"/>
              <a:t>ЕКСТРЕМИТЕТА</a:t>
            </a:r>
            <a:endParaRPr lang="en-US" altLang="en-US" b="1" dirty="0"/>
          </a:p>
        </p:txBody>
      </p:sp>
      <p:sp>
        <p:nvSpPr>
          <p:cNvPr id="614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F3628D38-D75F-439F-8EC5-82AE9C196C5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25500" y="4456113"/>
            <a:ext cx="7543800" cy="1143000"/>
          </a:xfrm>
        </p:spPr>
        <p:txBody>
          <a:bodyPr rtlCol="0"/>
          <a:lstStyle/>
          <a:p>
            <a:pPr eaLnBrk="1" fontAlgn="auto" hangingPunct="1">
              <a:defRPr/>
            </a:pPr>
            <a:r>
              <a:rPr lang="en-US" altLang="en-US"/>
              <a:t>Доц. Др T </a:t>
            </a:r>
            <a:r>
              <a:rPr lang="sr-Cyrl-CS" altLang="en-US"/>
              <a:t>Луковић</a:t>
            </a:r>
            <a:endParaRPr lang="en-US" altLang="en-US"/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94736FA0-292B-4D2A-A702-B3A4FEC82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x-none" altLang="en-US" sz="1600" b="1" dirty="0">
                <a:latin typeface="+mj-lt"/>
              </a:rPr>
              <a:t>Универзитет у </a:t>
            </a:r>
            <a:r>
              <a:rPr lang="x-none" altLang="en-US" sz="1600" b="1" dirty="0" err="1">
                <a:latin typeface="+mj-lt"/>
              </a:rPr>
              <a:t>Кр</a:t>
            </a:r>
            <a:r>
              <a:rPr lang="en-US" altLang="en-US" sz="1600" b="1" dirty="0">
                <a:latin typeface="+mj-lt"/>
              </a:rPr>
              <a:t>a</a:t>
            </a:r>
            <a:r>
              <a:rPr lang="x-none" altLang="en-US" sz="1600" b="1" dirty="0" err="1">
                <a:latin typeface="+mj-lt"/>
              </a:rPr>
              <a:t>гујевцу</a:t>
            </a:r>
            <a:endParaRPr lang="x-none" altLang="en-US" sz="1600" b="1" dirty="0">
              <a:latin typeface="+mj-lt"/>
            </a:endParaRPr>
          </a:p>
          <a:p>
            <a:pPr eaLnBrk="1" fontAlgn="auto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x-none" altLang="en-US" sz="1900" b="1" dirty="0">
                <a:latin typeface="+mj-lt"/>
              </a:rPr>
              <a:t>ФАКУЛТЕТ МЕДИЦИНСКИХ НАУКА</a:t>
            </a:r>
            <a:endParaRPr lang="en-US" altLang="en-US" sz="1900" dirty="0">
              <a:latin typeface="+mj-lt"/>
            </a:endParaRP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0AD1CAB7-7190-4E7F-BF41-9AF421571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29088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2">
            <a:extLst>
              <a:ext uri="{FF2B5EF4-FFF2-40B4-BE49-F238E27FC236}">
                <a16:creationId xmlns:a16="http://schemas.microsoft.com/office/drawing/2014/main" id="{C3E89460-5C2C-4A5E-AE1D-391188F2A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</a:t>
            </a: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ФАЗА ОШТЕЋЕЊА ТКИВА</a:t>
            </a:r>
          </a:p>
        </p:txBody>
      </p:sp>
      <p:sp>
        <p:nvSpPr>
          <p:cNvPr id="16386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60B6481C-14F2-4FF1-8327-758FFB773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1200"/>
            <a:ext cx="7772400" cy="4114800"/>
          </a:xfrm>
        </p:spPr>
        <p:txBody>
          <a:bodyPr rtlCol="0">
            <a:normAutofit/>
          </a:bodyPr>
          <a:lstStyle/>
          <a:p>
            <a:pPr marL="91440" indent="-91440" eaLnBrk="1" fontAlgn="auto" hangingPunct="1">
              <a:spcBef>
                <a:spcPts val="1800"/>
              </a:spcBef>
              <a:defRPr/>
            </a:pPr>
            <a:r>
              <a:rPr lang="en-US" altLang="en-US" sz="2400" u="sng" dirty="0" err="1">
                <a:solidFill>
                  <a:schemeClr val="tx1"/>
                </a:solidFill>
              </a:rPr>
              <a:t>Оштећење</a:t>
            </a:r>
            <a:r>
              <a:rPr lang="en-US" altLang="en-US" sz="2400" u="sng" dirty="0">
                <a:solidFill>
                  <a:schemeClr val="tx1"/>
                </a:solidFill>
              </a:rPr>
              <a:t> </a:t>
            </a:r>
            <a:r>
              <a:rPr lang="en-US" altLang="en-US" sz="2400" u="sng" dirty="0" err="1">
                <a:solidFill>
                  <a:schemeClr val="tx1"/>
                </a:solidFill>
              </a:rPr>
              <a:t>локалних</a:t>
            </a:r>
            <a:r>
              <a:rPr lang="en-US" altLang="en-US" sz="2400" u="sng" dirty="0">
                <a:solidFill>
                  <a:schemeClr val="tx1"/>
                </a:solidFill>
              </a:rPr>
              <a:t> </a:t>
            </a:r>
            <a:r>
              <a:rPr lang="en-US" altLang="en-US" sz="2400" u="sng" dirty="0" err="1">
                <a:solidFill>
                  <a:schemeClr val="tx1"/>
                </a:solidFill>
              </a:rPr>
              <a:t>крвних</a:t>
            </a:r>
            <a:r>
              <a:rPr lang="en-US" altLang="en-US" sz="2400" u="sng" dirty="0">
                <a:solidFill>
                  <a:schemeClr val="tx1"/>
                </a:solidFill>
              </a:rPr>
              <a:t> </a:t>
            </a:r>
            <a:r>
              <a:rPr lang="en-US" altLang="en-US" sz="2400" u="sng" dirty="0" err="1">
                <a:solidFill>
                  <a:schemeClr val="tx1"/>
                </a:solidFill>
              </a:rPr>
              <a:t>судова</a:t>
            </a:r>
            <a:r>
              <a:rPr lang="en-US" altLang="en-US" sz="2400" u="sng" dirty="0">
                <a:solidFill>
                  <a:schemeClr val="tx1"/>
                </a:solidFill>
              </a:rPr>
              <a:t> </a:t>
            </a:r>
            <a:r>
              <a:rPr lang="en-US" altLang="en-US" sz="24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altLang="en-US" sz="2400" dirty="0" err="1">
                <a:solidFill>
                  <a:schemeClr val="tx1"/>
                </a:solidFill>
              </a:rPr>
              <a:t>прекид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dirty="0" err="1">
                <a:solidFill>
                  <a:schemeClr val="tx1"/>
                </a:solidFill>
              </a:rPr>
              <a:t>снабдевања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dirty="0" err="1">
                <a:solidFill>
                  <a:schemeClr val="tx1"/>
                </a:solidFill>
              </a:rPr>
              <a:t>кисеоником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dirty="0" err="1">
                <a:solidFill>
                  <a:schemeClr val="tx1"/>
                </a:solidFill>
              </a:rPr>
              <a:t>ћелија</a:t>
            </a:r>
            <a:r>
              <a:rPr lang="en-US" altLang="en-US" sz="2400" dirty="0">
                <a:solidFill>
                  <a:schemeClr val="tx1"/>
                </a:solidFill>
              </a:rPr>
              <a:t>/</a:t>
            </a:r>
            <a:r>
              <a:rPr lang="en-US" altLang="en-US" sz="2400" dirty="0" err="1">
                <a:solidFill>
                  <a:schemeClr val="tx1"/>
                </a:solidFill>
              </a:rPr>
              <a:t>ткива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altLang="en-US" sz="2400" b="1" dirty="0" err="1">
                <a:solidFill>
                  <a:schemeClr val="tx1"/>
                </a:solidFill>
              </a:rPr>
              <a:t>хипоксична</a:t>
            </a:r>
            <a:r>
              <a:rPr lang="en-US" altLang="en-US" sz="2400" b="1" dirty="0">
                <a:solidFill>
                  <a:schemeClr val="tx1"/>
                </a:solidFill>
              </a:rPr>
              <a:t> </a:t>
            </a:r>
            <a:r>
              <a:rPr lang="en-US" altLang="en-US" sz="2400" b="1" dirty="0" err="1">
                <a:solidFill>
                  <a:schemeClr val="tx1"/>
                </a:solidFill>
              </a:rPr>
              <a:t>зона</a:t>
            </a:r>
            <a:r>
              <a:rPr lang="en-US" altLang="en-US" sz="2400" b="1" dirty="0">
                <a:solidFill>
                  <a:schemeClr val="tx1"/>
                </a:solidFill>
              </a:rPr>
              <a:t> </a:t>
            </a:r>
            <a:r>
              <a:rPr lang="en-US" altLang="en-US" sz="2400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b="1" dirty="0" err="1">
                <a:solidFill>
                  <a:schemeClr val="tx1"/>
                </a:solidFill>
              </a:rPr>
              <a:t>одумирање</a:t>
            </a:r>
            <a:r>
              <a:rPr lang="en-US" altLang="en-US" sz="2400" b="1" dirty="0">
                <a:solidFill>
                  <a:schemeClr val="tx1"/>
                </a:solidFill>
              </a:rPr>
              <a:t> </a:t>
            </a:r>
            <a:r>
              <a:rPr lang="en-US" altLang="en-US" sz="2400" b="1" dirty="0" err="1">
                <a:solidFill>
                  <a:schemeClr val="tx1"/>
                </a:solidFill>
              </a:rPr>
              <a:t>ћелија</a:t>
            </a:r>
            <a:r>
              <a:rPr lang="en-US" altLang="en-US" sz="2400" b="1" dirty="0">
                <a:solidFill>
                  <a:schemeClr val="tx1"/>
                </a:solidFill>
              </a:rPr>
              <a:t> </a:t>
            </a:r>
          </a:p>
          <a:p>
            <a:pPr marL="0" indent="0" eaLnBrk="1" fontAlgn="auto" hangingPunct="1">
              <a:spcBef>
                <a:spcPts val="1800"/>
              </a:spcBef>
              <a:buFont typeface="Wingdings" panose="05000000000000000000" pitchFamily="2" charset="2"/>
              <a:buNone/>
              <a:defRPr/>
            </a:pPr>
            <a:endParaRPr lang="en-US" altLang="en-US" sz="2400" b="1" dirty="0">
              <a:solidFill>
                <a:schemeClr val="tx1"/>
              </a:solidFill>
            </a:endParaRPr>
          </a:p>
          <a:p>
            <a:pPr marL="91440" indent="-91440" eaLnBrk="1" fontAlgn="auto" hangingPunct="1">
              <a:defRPr/>
            </a:pPr>
            <a:r>
              <a:rPr lang="en-US" altLang="en-US" sz="2400" b="1" dirty="0" err="1">
                <a:solidFill>
                  <a:schemeClr val="tx1"/>
                </a:solidFill>
              </a:rPr>
              <a:t>Оштећење</a:t>
            </a:r>
            <a:r>
              <a:rPr lang="en-US" altLang="en-US" sz="2400" b="1" dirty="0">
                <a:solidFill>
                  <a:schemeClr val="tx1"/>
                </a:solidFill>
              </a:rPr>
              <a:t> </a:t>
            </a:r>
            <a:r>
              <a:rPr lang="en-US" altLang="en-US" sz="2400" b="1" dirty="0" err="1">
                <a:solidFill>
                  <a:schemeClr val="tx1"/>
                </a:solidFill>
              </a:rPr>
              <a:t>локалних</a:t>
            </a:r>
            <a:r>
              <a:rPr lang="en-US" altLang="en-US" sz="2400" b="1" dirty="0">
                <a:solidFill>
                  <a:schemeClr val="tx1"/>
                </a:solidFill>
              </a:rPr>
              <a:t> </a:t>
            </a:r>
            <a:r>
              <a:rPr lang="en-US" altLang="en-US" sz="2400" b="1" dirty="0" err="1">
                <a:solidFill>
                  <a:schemeClr val="tx1"/>
                </a:solidFill>
              </a:rPr>
              <a:t>крвних</a:t>
            </a:r>
            <a:r>
              <a:rPr lang="en-US" altLang="en-US" sz="2400" b="1" dirty="0">
                <a:solidFill>
                  <a:schemeClr val="tx1"/>
                </a:solidFill>
              </a:rPr>
              <a:t> </a:t>
            </a:r>
            <a:r>
              <a:rPr lang="en-US" altLang="en-US" sz="2400" b="1" dirty="0" err="1">
                <a:solidFill>
                  <a:schemeClr val="tx1"/>
                </a:solidFill>
              </a:rPr>
              <a:t>судова</a:t>
            </a:r>
            <a:r>
              <a:rPr lang="en-US" altLang="en-US" sz="2400" b="1" dirty="0">
                <a:solidFill>
                  <a:schemeClr val="tx1"/>
                </a:solidFill>
              </a:rPr>
              <a:t> </a:t>
            </a: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en-US" altLang="en-US" sz="2400" b="1" dirty="0">
              <a:solidFill>
                <a:schemeClr val="tx1"/>
              </a:solidFill>
            </a:endParaRPr>
          </a:p>
          <a:p>
            <a:pPr marL="91440" indent="-91440" eaLnBrk="1" fontAlgn="auto" hangingPunct="1">
              <a:defRPr/>
            </a:pPr>
            <a:r>
              <a:rPr lang="sr-Cyrl-RS" altLang="en-US" sz="2400" b="1" dirty="0">
                <a:solidFill>
                  <a:schemeClr val="tx1"/>
                </a:solidFill>
              </a:rPr>
              <a:t>стварање</a:t>
            </a:r>
            <a:r>
              <a:rPr lang="en-US" altLang="en-US" sz="2400" b="1" dirty="0">
                <a:solidFill>
                  <a:schemeClr val="tx1"/>
                </a:solidFill>
              </a:rPr>
              <a:t> </a:t>
            </a:r>
            <a:r>
              <a:rPr lang="en-US" altLang="en-US" sz="2400" b="1" dirty="0" err="1">
                <a:solidFill>
                  <a:schemeClr val="tx1"/>
                </a:solidFill>
              </a:rPr>
              <a:t>крвн</a:t>
            </a:r>
            <a:r>
              <a:rPr lang="sr-Cyrl-RS" altLang="en-US" sz="2400" b="1" dirty="0">
                <a:solidFill>
                  <a:schemeClr val="tx1"/>
                </a:solidFill>
              </a:rPr>
              <a:t>ог</a:t>
            </a:r>
            <a:r>
              <a:rPr lang="en-US" altLang="en-US" sz="2400" b="1" dirty="0">
                <a:solidFill>
                  <a:schemeClr val="tx1"/>
                </a:solidFill>
              </a:rPr>
              <a:t> </a:t>
            </a:r>
            <a:r>
              <a:rPr lang="en-US" altLang="en-US" sz="2400" b="1" dirty="0" err="1">
                <a:solidFill>
                  <a:schemeClr val="tx1"/>
                </a:solidFill>
              </a:rPr>
              <a:t>угруш</a:t>
            </a:r>
            <a:r>
              <a:rPr lang="sr-Cyrl-RS" altLang="en-US" sz="2400" b="1" dirty="0">
                <a:solidFill>
                  <a:schemeClr val="tx1"/>
                </a:solidFill>
              </a:rPr>
              <a:t>ка</a:t>
            </a:r>
            <a:endParaRPr lang="en-US" altLang="en-US" sz="2400" dirty="0">
              <a:solidFill>
                <a:schemeClr val="tx1"/>
              </a:solidFill>
            </a:endParaRPr>
          </a:p>
        </p:txBody>
      </p:sp>
      <p:sp>
        <p:nvSpPr>
          <p:cNvPr id="21508" name="Čuvar mesta za broj slajda 3">
            <a:extLst>
              <a:ext uri="{FF2B5EF4-FFF2-40B4-BE49-F238E27FC236}">
                <a16:creationId xmlns:a16="http://schemas.microsoft.com/office/drawing/2014/main" id="{C7A970AA-A30A-4489-9595-72F16435EB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124200" y="62484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CF87A074-9AA8-4ADD-ABBB-2CC58035C32E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6132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itle 2">
            <a:extLst>
              <a:ext uri="{FF2B5EF4-FFF2-40B4-BE49-F238E27FC236}">
                <a16:creationId xmlns:a16="http://schemas.microsoft.com/office/drawing/2014/main" id="{AE1B6566-A905-4DB6-B5B8-8FD036519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ФАЗА ЗАПАЉЕНСКЕ РЕАКЦИЈЕ</a:t>
            </a:r>
          </a:p>
        </p:txBody>
      </p:sp>
      <p:sp>
        <p:nvSpPr>
          <p:cNvPr id="2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22F70F29-CD66-494D-B386-693404466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47500" lnSpcReduction="20000"/>
          </a:bodyPr>
          <a:lstStyle/>
          <a:p>
            <a:pPr marL="91440" indent="-91440" eaLnBrk="1" fontAlgn="auto" hangingPunct="1">
              <a:lnSpc>
                <a:spcPct val="120000"/>
              </a:lnSpc>
              <a:defRPr/>
            </a:pPr>
            <a:r>
              <a:rPr lang="x-none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рва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фаза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одбране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организма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x-none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процес</a:t>
            </a:r>
            <a:r>
              <a:rPr lang="x-none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зацељења</a:t>
            </a:r>
            <a:endParaRPr lang="en-US" sz="7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lnSpc>
                <a:spcPct val="120000"/>
              </a:lnSpc>
              <a:defRPr/>
            </a:pPr>
            <a:r>
              <a:rPr lang="x-none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раја</a:t>
            </a:r>
            <a:r>
              <a:rPr lang="x-none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ње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од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10 </a:t>
            </a:r>
            <a:r>
              <a:rPr lang="x-none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min 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до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неколико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7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дана</a:t>
            </a:r>
            <a:r>
              <a:rPr lang="x-none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(траје 2 до 4 дана)</a:t>
            </a: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91440" indent="-91440" eaLnBrk="1" fontAlgn="auto" hangingPunct="1">
              <a:lnSpc>
                <a:spcPct val="120000"/>
              </a:lnSpc>
              <a:defRPr/>
            </a:pPr>
            <a:r>
              <a:rPr lang="x-none" sz="7200" b="1" dirty="0" err="1">
                <a:solidFill>
                  <a:schemeClr val="accent4"/>
                </a:solidFill>
              </a:rPr>
              <a:t>calor</a:t>
            </a:r>
            <a:r>
              <a:rPr lang="x-none" sz="7200" b="1" dirty="0">
                <a:solidFill>
                  <a:schemeClr val="accent4"/>
                </a:solidFill>
              </a:rPr>
              <a:t>, </a:t>
            </a:r>
            <a:r>
              <a:rPr lang="x-none" sz="7200" b="1" dirty="0" err="1">
                <a:solidFill>
                  <a:schemeClr val="accent4"/>
                </a:solidFill>
              </a:rPr>
              <a:t>rubor</a:t>
            </a:r>
            <a:r>
              <a:rPr lang="x-none" sz="7200" b="1" dirty="0">
                <a:solidFill>
                  <a:schemeClr val="accent4"/>
                </a:solidFill>
              </a:rPr>
              <a:t>, tumor, </a:t>
            </a:r>
            <a:r>
              <a:rPr lang="x-none" sz="7200" b="1" dirty="0" err="1">
                <a:solidFill>
                  <a:schemeClr val="accent4"/>
                </a:solidFill>
              </a:rPr>
              <a:t>dolor</a:t>
            </a:r>
            <a:r>
              <a:rPr lang="x-none" sz="7200" b="1" dirty="0">
                <a:solidFill>
                  <a:schemeClr val="accent4"/>
                </a:solidFill>
              </a:rPr>
              <a:t>, </a:t>
            </a:r>
            <a:r>
              <a:rPr lang="x-none" sz="7200" b="1" dirty="0" err="1">
                <a:solidFill>
                  <a:schemeClr val="accent4"/>
                </a:solidFill>
              </a:rPr>
              <a:t>functio</a:t>
            </a:r>
            <a:r>
              <a:rPr lang="x-none" sz="7200" b="1" dirty="0">
                <a:solidFill>
                  <a:schemeClr val="accent4"/>
                </a:solidFill>
              </a:rPr>
              <a:t> </a:t>
            </a:r>
            <a:r>
              <a:rPr lang="x-none" sz="7200" b="1" dirty="0" err="1">
                <a:solidFill>
                  <a:schemeClr val="accent4"/>
                </a:solidFill>
              </a:rPr>
              <a:t>laesa</a:t>
            </a:r>
            <a:r>
              <a:rPr lang="x-none" sz="7200" b="1" dirty="0">
                <a:solidFill>
                  <a:schemeClr val="accent4"/>
                </a:solidFill>
              </a:rPr>
              <a:t> </a:t>
            </a:r>
            <a:endParaRPr lang="en-US" sz="7200" b="1" dirty="0">
              <a:solidFill>
                <a:schemeClr val="accent4"/>
              </a:solidFill>
            </a:endParaRPr>
          </a:p>
          <a:p>
            <a:pPr marL="91440" indent="-91440" eaLnBrk="1" fontAlgn="auto" hangingPunct="1">
              <a:defRPr/>
            </a:pP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532" name="Čuvar mesta za broj slajda 3">
            <a:extLst>
              <a:ext uri="{FF2B5EF4-FFF2-40B4-BE49-F238E27FC236}">
                <a16:creationId xmlns:a16="http://schemas.microsoft.com/office/drawing/2014/main" id="{9A89C8DB-0560-4A4F-822A-AEBB5B5EC6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124200" y="62484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66AA3A4-B6A4-4F90-8728-9D085D32AA68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4483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2">
            <a:extLst>
              <a:ext uri="{FF2B5EF4-FFF2-40B4-BE49-F238E27FC236}">
                <a16:creationId xmlns:a16="http://schemas.microsoft.com/office/drawing/2014/main" id="{0C61DD9C-8544-4331-99EE-2E5D4A7B1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</a:t>
            </a: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ФАЗА ОПОРАВКА ТКИВА</a:t>
            </a:r>
          </a:p>
        </p:txBody>
      </p:sp>
      <p:sp>
        <p:nvSpPr>
          <p:cNvPr id="18434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E0AA733C-47E3-4289-927D-01C8085F4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 rtlCol="0">
            <a:normAutofit/>
          </a:bodyPr>
          <a:lstStyle/>
          <a:p>
            <a:pPr marL="91440" indent="-91440" eaLnBrk="1" fontAlgn="auto" hangingPunct="1">
              <a:spcBef>
                <a:spcPts val="1800"/>
              </a:spcBef>
              <a:defRPr/>
            </a:pPr>
            <a:r>
              <a:rPr lang="en-US" altLang="en-US" sz="2800" dirty="0" err="1">
                <a:solidFill>
                  <a:schemeClr val="tx1"/>
                </a:solidFill>
              </a:rPr>
              <a:t>Почиње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током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запаљенског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одговора</a:t>
            </a:r>
            <a:r>
              <a:rPr lang="en-US" altLang="en-US" sz="2800" dirty="0">
                <a:solidFill>
                  <a:schemeClr val="tx1"/>
                </a:solidFill>
              </a:rPr>
              <a:t> и </a:t>
            </a:r>
            <a:r>
              <a:rPr lang="en-US" altLang="en-US" sz="2800" dirty="0" err="1">
                <a:solidFill>
                  <a:schemeClr val="tx1"/>
                </a:solidFill>
              </a:rPr>
              <a:t>наставља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се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током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следећих</a:t>
            </a:r>
            <a:r>
              <a:rPr lang="en-US" altLang="en-US" sz="2800" dirty="0">
                <a:solidFill>
                  <a:schemeClr val="tx1"/>
                </a:solidFill>
              </a:rPr>
              <a:t> 4 </a:t>
            </a:r>
            <a:r>
              <a:rPr lang="en-US" altLang="en-US" sz="2800" dirty="0" err="1">
                <a:solidFill>
                  <a:schemeClr val="tx1"/>
                </a:solidFill>
              </a:rPr>
              <a:t>до</a:t>
            </a:r>
            <a:r>
              <a:rPr lang="en-US" altLang="en-US" sz="2800" dirty="0">
                <a:solidFill>
                  <a:schemeClr val="tx1"/>
                </a:solidFill>
              </a:rPr>
              <a:t> 6 </a:t>
            </a:r>
            <a:r>
              <a:rPr lang="en-US" altLang="en-US" sz="2800" dirty="0" err="1">
                <a:solidFill>
                  <a:schemeClr val="tx1"/>
                </a:solidFill>
              </a:rPr>
              <a:t>недеља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почиње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b="1" dirty="0" err="1">
                <a:solidFill>
                  <a:schemeClr val="tx1"/>
                </a:solidFill>
              </a:rPr>
              <a:t>стварањем</a:t>
            </a:r>
            <a:r>
              <a:rPr lang="en-US" altLang="en-US" sz="2800" b="1" dirty="0">
                <a:solidFill>
                  <a:schemeClr val="tx1"/>
                </a:solidFill>
              </a:rPr>
              <a:t> </a:t>
            </a:r>
            <a:r>
              <a:rPr lang="en-US" altLang="en-US" sz="2800" b="1" dirty="0" err="1">
                <a:solidFill>
                  <a:schemeClr val="tx1"/>
                </a:solidFill>
              </a:rPr>
              <a:t>ожиљка</a:t>
            </a:r>
            <a:r>
              <a:rPr lang="en-US" altLang="en-US" sz="2800" b="1" dirty="0">
                <a:solidFill>
                  <a:schemeClr val="tx1"/>
                </a:solidFill>
              </a:rPr>
              <a:t> </a:t>
            </a:r>
          </a:p>
          <a:p>
            <a:pPr marL="91440" indent="-91440" eaLnBrk="1" fontAlgn="auto" hangingPunct="1">
              <a:spcBef>
                <a:spcPts val="1800"/>
              </a:spcBef>
              <a:defRPr/>
            </a:pPr>
            <a:r>
              <a:rPr lang="sr-Cyrl-RS" altLang="en-US" sz="2800" b="1" dirty="0">
                <a:solidFill>
                  <a:schemeClr val="tx1"/>
                </a:solidFill>
              </a:rPr>
              <a:t>н</a:t>
            </a:r>
            <a:r>
              <a:rPr lang="en-US" altLang="en-US" sz="2800" b="1" dirty="0" err="1">
                <a:solidFill>
                  <a:schemeClr val="tx1"/>
                </a:solidFill>
              </a:rPr>
              <a:t>еокапиларизација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</a:p>
          <a:p>
            <a:pPr marL="91440" indent="-91440" eaLnBrk="1" fontAlgn="auto" hangingPunct="1">
              <a:spcBef>
                <a:spcPts val="1800"/>
              </a:spcBef>
              <a:defRPr/>
            </a:pPr>
            <a:r>
              <a:rPr lang="en-US" altLang="en-US" sz="2800" b="1" dirty="0" err="1">
                <a:solidFill>
                  <a:schemeClr val="tx1"/>
                </a:solidFill>
              </a:rPr>
              <a:t>гранулација</a:t>
            </a:r>
            <a:r>
              <a:rPr lang="en-US" altLang="en-US" sz="2800" b="1" dirty="0">
                <a:solidFill>
                  <a:schemeClr val="tx1"/>
                </a:solidFill>
              </a:rPr>
              <a:t> </a:t>
            </a:r>
            <a:r>
              <a:rPr lang="en-US" altLang="en-US" sz="2800" b="1" dirty="0" err="1">
                <a:solidFill>
                  <a:schemeClr val="tx1"/>
                </a:solidFill>
              </a:rPr>
              <a:t>ткива</a:t>
            </a:r>
            <a:endParaRPr lang="en-US" altLang="en-US" sz="2800" b="1" dirty="0">
              <a:solidFill>
                <a:schemeClr val="tx1"/>
              </a:solidFill>
            </a:endParaRPr>
          </a:p>
          <a:p>
            <a:pPr marL="0" indent="0" eaLnBrk="1" fontAlgn="auto" hangingPunct="1">
              <a:spcBef>
                <a:spcPts val="1800"/>
              </a:spcBef>
              <a:buFont typeface="Wingdings" panose="05000000000000000000" pitchFamily="2" charset="2"/>
              <a:buNone/>
              <a:defRPr/>
            </a:pPr>
            <a:endParaRPr lang="en-US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556" name="Čuvar mesta za broj slajda 3">
            <a:extLst>
              <a:ext uri="{FF2B5EF4-FFF2-40B4-BE49-F238E27FC236}">
                <a16:creationId xmlns:a16="http://schemas.microsoft.com/office/drawing/2014/main" id="{23B614CD-13D5-4515-8AA3-29B0181A45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124200" y="62484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B7CC4649-4C63-408E-9597-E64BC0C34051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4878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2">
            <a:extLst>
              <a:ext uri="{FF2B5EF4-FFF2-40B4-BE49-F238E27FC236}">
                <a16:creationId xmlns:a16="http://schemas.microsoft.com/office/drawing/2014/main" id="{3DCD5E57-803B-4475-BE91-6C7534C8C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 </a:t>
            </a: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ФАЗА РЕМОДЕЛИРАЊА</a:t>
            </a:r>
          </a:p>
        </p:txBody>
      </p:sp>
      <p:sp>
        <p:nvSpPr>
          <p:cNvPr id="24579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E8C204A3-034E-4174-B4B4-D0A26A8F33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2800" u="sng">
                <a:solidFill>
                  <a:schemeClr val="tx1"/>
                </a:solidFill>
              </a:rPr>
              <a:t>Преклапа се </a:t>
            </a:r>
            <a:r>
              <a:rPr lang="en-US" altLang="en-US" sz="2800">
                <a:solidFill>
                  <a:schemeClr val="tx1"/>
                </a:solidFill>
              </a:rPr>
              <a:t>са фазом опоравка ткива и може трајати од 3 недеље до 12 месеци </a:t>
            </a:r>
          </a:p>
          <a:p>
            <a:pPr eaLnBrk="1" hangingPunct="1"/>
            <a:r>
              <a:rPr lang="en-US" altLang="en-US" sz="2800">
                <a:solidFill>
                  <a:schemeClr val="tx1"/>
                </a:solidFill>
              </a:rPr>
              <a:t>Ремоделирање: </a:t>
            </a:r>
            <a:r>
              <a:rPr lang="en-US" altLang="en-US" sz="2800" b="1">
                <a:solidFill>
                  <a:schemeClr val="tx1"/>
                </a:solidFill>
              </a:rPr>
              <a:t>смањење повређене зоне</a:t>
            </a:r>
            <a:r>
              <a:rPr lang="en-US" altLang="en-US" sz="2800">
                <a:solidFill>
                  <a:schemeClr val="tx1"/>
                </a:solidFill>
              </a:rPr>
              <a:t>, повећање снаге и </a:t>
            </a:r>
            <a:r>
              <a:rPr lang="en-US" altLang="en-US" sz="2800" b="1">
                <a:solidFill>
                  <a:schemeClr val="tx1"/>
                </a:solidFill>
              </a:rPr>
              <a:t>квалитета ожиљка </a:t>
            </a:r>
            <a:r>
              <a:rPr lang="en-US" altLang="en-US" sz="2800">
                <a:solidFill>
                  <a:schemeClr val="tx1"/>
                </a:solidFill>
              </a:rPr>
              <a:t>и промене у правцу пружања нити колагена </a:t>
            </a:r>
          </a:p>
          <a:p>
            <a:pPr eaLnBrk="1" hangingPunct="1"/>
            <a:r>
              <a:rPr lang="en-US" altLang="en-US" sz="2800">
                <a:solidFill>
                  <a:schemeClr val="tx1"/>
                </a:solidFill>
              </a:rPr>
              <a:t>Почиње повећањем снаге растегљивости ожиљног ткива и падом активности фибробласта</a:t>
            </a:r>
          </a:p>
        </p:txBody>
      </p:sp>
      <p:sp>
        <p:nvSpPr>
          <p:cNvPr id="24580" name="Čuvar mesta za broj slajda 3">
            <a:extLst>
              <a:ext uri="{FF2B5EF4-FFF2-40B4-BE49-F238E27FC236}">
                <a16:creationId xmlns:a16="http://schemas.microsoft.com/office/drawing/2014/main" id="{E21C66B1-9C99-4706-8EB9-C21FAE2AF4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124200" y="62484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1A11BD0-3AB0-4BDE-815F-93624CEC1479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528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itle 2">
            <a:extLst>
              <a:ext uri="{FF2B5EF4-FFF2-40B4-BE49-F238E27FC236}">
                <a16:creationId xmlns:a16="http://schemas.microsoft.com/office/drawing/2014/main" id="{89A036FC-7FDB-4E0C-B2C2-9368C39DF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ДИЈАГНОСТИКА ПОВРЕДА 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МЕКИХ ТКИВА</a:t>
            </a:r>
            <a:endParaRPr lang="en-US" altLang="en-US" sz="3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603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14A15978-D67B-4A56-8C49-6BF6EBA59F4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676400"/>
            <a:ext cx="7924800" cy="4343400"/>
          </a:xfrm>
        </p:spPr>
        <p:txBody>
          <a:bodyPr/>
          <a:lstStyle/>
          <a:p>
            <a:pPr eaLnBrk="1" hangingPunct="1"/>
            <a:endParaRPr lang="en-US" altLang="en-US" b="1"/>
          </a:p>
          <a:p>
            <a:pPr eaLnBrk="1" hangingPunct="1"/>
            <a:r>
              <a:rPr lang="sr-Cyrl-RS" altLang="en-US" b="1"/>
              <a:t>Клинички преглед (и</a:t>
            </a:r>
            <a:r>
              <a:rPr lang="en-US" altLang="en-US" b="1"/>
              <a:t>нспекција и палпација</a:t>
            </a:r>
            <a:r>
              <a:rPr lang="sr-Cyrl-RS" altLang="en-US" b="1"/>
              <a:t>)</a:t>
            </a:r>
            <a:r>
              <a:rPr lang="en-US" altLang="en-US" b="1"/>
              <a:t> </a:t>
            </a:r>
          </a:p>
          <a:p>
            <a:pPr eaLnBrk="1" hangingPunct="1"/>
            <a:r>
              <a:rPr lang="en-US" altLang="en-US" b="1"/>
              <a:t>Радиографија</a:t>
            </a:r>
            <a:endParaRPr lang="en-US" altLang="en-US"/>
          </a:p>
          <a:p>
            <a:pPr eaLnBrk="1" hangingPunct="1"/>
            <a:r>
              <a:rPr lang="en-US" altLang="en-US" b="1"/>
              <a:t>УЗ</a:t>
            </a:r>
            <a:r>
              <a:rPr lang="en-US" altLang="en-US"/>
              <a:t> </a:t>
            </a:r>
          </a:p>
          <a:p>
            <a:pPr eaLnBrk="1" hangingPunct="1"/>
            <a:r>
              <a:rPr lang="en-US" altLang="en-US" b="1"/>
              <a:t>МР</a:t>
            </a:r>
            <a:endParaRPr lang="en-US" altLang="en-US"/>
          </a:p>
          <a:p>
            <a:pPr eaLnBrk="1" hangingPunct="1"/>
            <a:r>
              <a:rPr lang="en-US" altLang="en-US" b="1"/>
              <a:t>CТ</a:t>
            </a:r>
            <a:r>
              <a:rPr lang="en-US" altLang="en-US"/>
              <a:t> </a:t>
            </a:r>
          </a:p>
          <a:p>
            <a:pPr eaLnBrk="1" hangingPunct="1"/>
            <a:r>
              <a:rPr lang="en-US" altLang="en-US" b="1">
                <a:solidFill>
                  <a:srgbClr val="FFC000"/>
                </a:solidFill>
              </a:rPr>
              <a:t>Сцинтиграфија</a:t>
            </a:r>
            <a:endParaRPr lang="en-US" altLang="en-US">
              <a:solidFill>
                <a:srgbClr val="FFC000"/>
              </a:solidFill>
            </a:endParaRPr>
          </a:p>
        </p:txBody>
      </p:sp>
      <p:sp>
        <p:nvSpPr>
          <p:cNvPr id="25604" name="Čuvar mesta za broj slajda 3">
            <a:extLst>
              <a:ext uri="{FF2B5EF4-FFF2-40B4-BE49-F238E27FC236}">
                <a16:creationId xmlns:a16="http://schemas.microsoft.com/office/drawing/2014/main" id="{0B192385-F01F-4F16-80C3-7319603EE5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124200" y="62484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1C2EB81C-87B9-40AA-9620-D8F499C332DB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5907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le 2">
            <a:extLst>
              <a:ext uri="{FF2B5EF4-FFF2-40B4-BE49-F238E27FC236}">
                <a16:creationId xmlns:a16="http://schemas.microsoft.com/office/drawing/2014/main" id="{EBCEE60B-CDE9-474B-843E-720EC968A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РЕХАБИЛИТАЦИЈА</a:t>
            </a: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НАКОН ПОВРЕДА МЕКИХ ТКИВА</a:t>
            </a:r>
            <a:endParaRPr lang="en-US" alt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627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B3B0F6D5-429A-4DE8-8024-D2F04C2271A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eaLnBrk="1" hangingPunct="1">
              <a:spcBef>
                <a:spcPts val="2400"/>
              </a:spcBef>
            </a:pPr>
            <a:r>
              <a:rPr lang="en-US" altLang="en-US" sz="2400">
                <a:solidFill>
                  <a:srgbClr val="FF0000"/>
                </a:solidFill>
              </a:rPr>
              <a:t>Основни циљ </a:t>
            </a:r>
            <a:r>
              <a:rPr lang="en-US" altLang="en-US" sz="2400"/>
              <a:t>- спречити настанак грубог ожиљног ткива које може довести до знатнијег оштећења функције</a:t>
            </a:r>
          </a:p>
          <a:p>
            <a:pPr eaLnBrk="1" hangingPunct="1">
              <a:spcBef>
                <a:spcPts val="2400"/>
              </a:spcBef>
            </a:pPr>
            <a:r>
              <a:rPr lang="en-US" altLang="en-US" sz="2400"/>
              <a:t>У првој фази - спречити </a:t>
            </a:r>
            <a:r>
              <a:rPr lang="en-US" altLang="en-US" sz="2400" b="1"/>
              <a:t>крварење</a:t>
            </a:r>
            <a:r>
              <a:rPr lang="en-US" altLang="en-US" sz="2400"/>
              <a:t> и развој </a:t>
            </a:r>
            <a:r>
              <a:rPr lang="en-US" altLang="en-US" sz="2400" b="1"/>
              <a:t>едема</a:t>
            </a:r>
            <a:r>
              <a:rPr lang="en-US" altLang="en-US" sz="2400"/>
              <a:t> (RICE) </a:t>
            </a:r>
          </a:p>
          <a:p>
            <a:pPr eaLnBrk="1" hangingPunct="1">
              <a:spcBef>
                <a:spcPts val="2400"/>
              </a:spcBef>
            </a:pPr>
            <a:r>
              <a:rPr lang="en-US" altLang="en-US" sz="2400"/>
              <a:t>Након 24 - 48 h: смањити </a:t>
            </a:r>
            <a:r>
              <a:rPr lang="en-US" altLang="en-US" sz="2400" b="1"/>
              <a:t>бол</a:t>
            </a:r>
            <a:r>
              <a:rPr lang="en-US" altLang="en-US" sz="2400"/>
              <a:t>, побољшати периферну</a:t>
            </a:r>
            <a:r>
              <a:rPr lang="en-US" altLang="en-US" sz="2400" b="1"/>
              <a:t> циркулацију</a:t>
            </a:r>
            <a:r>
              <a:rPr lang="en-US" altLang="en-US" sz="2400"/>
              <a:t>, поспешити ресорпцију</a:t>
            </a:r>
            <a:r>
              <a:rPr lang="en-US" altLang="en-US" sz="2400" b="1"/>
              <a:t> екстравазата</a:t>
            </a:r>
            <a:r>
              <a:rPr lang="en-US" altLang="en-US" sz="2400"/>
              <a:t>, успоставити физиолошку </a:t>
            </a:r>
            <a:r>
              <a:rPr lang="en-US" altLang="en-US" sz="2400" b="1"/>
              <a:t>покретљивост</a:t>
            </a:r>
            <a:r>
              <a:rPr lang="en-US" altLang="en-US" sz="2400"/>
              <a:t> и мишићну </a:t>
            </a:r>
            <a:r>
              <a:rPr lang="en-US" altLang="en-US" sz="2400" b="1"/>
              <a:t>снагу</a:t>
            </a:r>
          </a:p>
        </p:txBody>
      </p:sp>
      <p:sp>
        <p:nvSpPr>
          <p:cNvPr id="26628" name="Čuvar mesta za broj slajda 3">
            <a:extLst>
              <a:ext uri="{FF2B5EF4-FFF2-40B4-BE49-F238E27FC236}">
                <a16:creationId xmlns:a16="http://schemas.microsoft.com/office/drawing/2014/main" id="{FF02E62E-41D2-445A-BC4C-2AC5A21A77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124200" y="62484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A19A6A49-D2AB-42B6-B9CD-315CF999136A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626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2">
            <a:extLst>
              <a:ext uri="{FF2B5EF4-FFF2-40B4-BE49-F238E27FC236}">
                <a16:creationId xmlns:a16="http://schemas.microsoft.com/office/drawing/2014/main" id="{F6E37158-D2D4-42E0-84F5-B8451C1BB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ПРИНЦИПИ ЛЕЧЕЊА</a:t>
            </a: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У АКУТНОЈ ФАЗИ</a:t>
            </a:r>
            <a:br>
              <a:rPr lang="x-none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alt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6444EDDF-3B85-473C-9CCA-F36FEECBD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18288" indent="0" eaLnBrk="1" fontAlgn="auto" hangingPunct="1">
              <a:buFont typeface="Wingdings" panose="05000000000000000000" pitchFamily="2" charset="2"/>
              <a:buNone/>
              <a:defRPr/>
            </a:pPr>
            <a:endParaRPr lang="x-none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Основни ЦИЉ - смањење </a:t>
            </a:r>
            <a:r>
              <a:rPr lang="x-none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бола</a:t>
            </a: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 </a:t>
            </a:r>
            <a:r>
              <a:rPr lang="x-none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едема</a:t>
            </a: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x-none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хематома</a:t>
            </a: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спречавање </a:t>
            </a:r>
            <a:r>
              <a:rPr lang="x-none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даљег оштећења</a:t>
            </a: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повређених структура </a:t>
            </a:r>
          </a:p>
          <a:p>
            <a:pPr marL="91440" indent="-91440" eaLnBrk="1" fontAlgn="auto" hangingPunct="1">
              <a:defRPr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r-Cyrl-C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</a:t>
            </a: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мисао непосредне фазе лечења након  повреде (48-72h) </a:t>
            </a:r>
            <a:r>
              <a:rPr lang="x-none" sz="2800" b="1" dirty="0">
                <a:solidFill>
                  <a:srgbClr val="FF0000"/>
                </a:solidFill>
              </a:rPr>
              <a:t>с</a:t>
            </a:r>
            <a:r>
              <a:rPr lang="sr-Cyrl-CS" sz="2800" b="1" dirty="0">
                <a:solidFill>
                  <a:srgbClr val="FF0000"/>
                </a:solidFill>
              </a:rPr>
              <a:t>пречити или смањити настанак</a:t>
            </a:r>
            <a:r>
              <a:rPr lang="x-none" sz="2800" b="1" dirty="0">
                <a:solidFill>
                  <a:srgbClr val="FF0000"/>
                </a:solidFill>
              </a:rPr>
              <a:t> хематома! </a:t>
            </a:r>
            <a:endParaRPr lang="en-US" sz="2800" b="1" dirty="0">
              <a:solidFill>
                <a:srgbClr val="FF0000"/>
              </a:solidFill>
            </a:endParaRPr>
          </a:p>
          <a:p>
            <a:pPr marL="91440" indent="-91440" eaLnBrk="1" fontAlgn="auto" hangingPunct="1"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652" name="Čuvar mesta za broj slajda 3">
            <a:extLst>
              <a:ext uri="{FF2B5EF4-FFF2-40B4-BE49-F238E27FC236}">
                <a16:creationId xmlns:a16="http://schemas.microsoft.com/office/drawing/2014/main" id="{7218B35B-6AA8-411D-B0EF-3E20845768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124200" y="62484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7D79861-8C9E-4F76-968B-21331555C94D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627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le 2">
            <a:extLst>
              <a:ext uri="{FF2B5EF4-FFF2-40B4-BE49-F238E27FC236}">
                <a16:creationId xmlns:a16="http://schemas.microsoft.com/office/drawing/2014/main" id="{8147FAFF-0733-489B-B58D-9ECCCE51A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RICE ПРИНЦИП У КОНТРОЛИ ИНФЛАМАЦИЈЕ И БОЛА</a:t>
            </a:r>
          </a:p>
        </p:txBody>
      </p:sp>
      <p:sp>
        <p:nvSpPr>
          <p:cNvPr id="28674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D45326FC-2508-4EB2-8BCC-6D92AB1A9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91440" indent="-91440" algn="ctr" eaLnBrk="1" fontAlgn="auto" hangingPunct="1">
              <a:defRPr/>
            </a:pPr>
            <a:endParaRPr lang="x-none" altLang="en-US" b="1" dirty="0">
              <a:solidFill>
                <a:srgbClr val="FF0000"/>
              </a:solidFill>
            </a:endParaRPr>
          </a:p>
          <a:p>
            <a:pPr marL="2457450" indent="-91440" eaLnBrk="1" fontAlgn="auto" hangingPunct="1">
              <a:defRPr/>
            </a:pPr>
            <a:r>
              <a:rPr lang="x-none" altLang="en-US" b="1" dirty="0" err="1">
                <a:solidFill>
                  <a:srgbClr val="FF0000"/>
                </a:solidFill>
              </a:rPr>
              <a:t>R</a:t>
            </a:r>
            <a:r>
              <a:rPr lang="x-none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мировање</a:t>
            </a:r>
          </a:p>
          <a:p>
            <a:pPr marL="2457450" indent="-91440" eaLnBrk="1" fontAlgn="auto" hangingPunct="1">
              <a:defRPr/>
            </a:pP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457450" indent="-91440" eaLnBrk="1" fontAlgn="auto" hangingPunct="1">
              <a:defRPr/>
            </a:pPr>
            <a:r>
              <a:rPr lang="x-none" altLang="en-US" b="1" dirty="0" err="1">
                <a:solidFill>
                  <a:srgbClr val="FF0000"/>
                </a:solidFill>
              </a:rPr>
              <a:t>I</a:t>
            </a:r>
            <a:r>
              <a:rPr lang="x-none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ce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лед</a:t>
            </a:r>
          </a:p>
          <a:p>
            <a:pPr marL="2457450" indent="-91440" eaLnBrk="1" fontAlgn="auto" hangingPunct="1">
              <a:defRPr/>
            </a:pP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457450" indent="-91440" eaLnBrk="1" fontAlgn="auto" hangingPunct="1">
              <a:defRPr/>
            </a:pPr>
            <a:r>
              <a:rPr lang="x-none" altLang="en-US" b="1" dirty="0" err="1">
                <a:solidFill>
                  <a:srgbClr val="FF0000"/>
                </a:solidFill>
              </a:rPr>
              <a:t>C</a:t>
            </a:r>
            <a:r>
              <a:rPr lang="x-none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ompression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компресија</a:t>
            </a:r>
          </a:p>
          <a:p>
            <a:pPr marL="2457450" indent="-91440" eaLnBrk="1" fontAlgn="auto" hangingPunct="1">
              <a:defRPr/>
            </a:pP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457450" indent="-91440" eaLnBrk="1" fontAlgn="auto" hangingPunct="1">
              <a:defRPr/>
            </a:pPr>
            <a:r>
              <a:rPr lang="x-none" altLang="en-US" b="1" dirty="0" err="1">
                <a:solidFill>
                  <a:srgbClr val="FF0000"/>
                </a:solidFill>
              </a:rPr>
              <a:t>E</a:t>
            </a:r>
            <a:r>
              <a:rPr lang="x-none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levation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елевација </a:t>
            </a: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algn="ctr" eaLnBrk="1" fontAlgn="auto" hangingPunct="1">
              <a:defRPr/>
            </a:pP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676" name="Čuvar mesta za broj slajda 1">
            <a:extLst>
              <a:ext uri="{FF2B5EF4-FFF2-40B4-BE49-F238E27FC236}">
                <a16:creationId xmlns:a16="http://schemas.microsoft.com/office/drawing/2014/main" id="{4102DD2E-88F8-460B-967E-BEECC9E3C8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C8D7335-8345-4340-9333-0ABCB3B5F6B3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4166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slov 1">
            <a:extLst>
              <a:ext uri="{FF2B5EF4-FFF2-40B4-BE49-F238E27FC236}">
                <a16:creationId xmlns:a16="http://schemas.microsoft.com/office/drawing/2014/main" id="{24060815-5F21-4532-A18A-42EBB9167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ФИЗИКАЛН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А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 Т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ЕРАПИЈА У Ф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АЗИ РЕПАРАЦИЈЕ</a:t>
            </a:r>
          </a:p>
        </p:txBody>
      </p:sp>
      <p:sp>
        <p:nvSpPr>
          <p:cNvPr id="3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13A4869B-FF9D-4720-B890-8D052E7CAE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91440" indent="-91440" eaLnBrk="1" fontAlgn="auto" hangingPunct="1">
              <a:defRPr/>
            </a:pPr>
            <a:r>
              <a:rPr lang="x-non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Код лакших повреда након 3–5 дана </a:t>
            </a: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Код тежих повреда након 7-10 дана</a:t>
            </a: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Циљеви:</a:t>
            </a:r>
          </a:p>
          <a:p>
            <a:pPr marL="384048" lvl="1" indent="-182880" eaLnBrk="1" fontAlgn="auto" hangingPunct="1">
              <a:defRPr/>
            </a:pPr>
            <a:r>
              <a:rPr lang="x-non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побољшати </a:t>
            </a:r>
            <a:r>
              <a:rPr lang="x-none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васкуларизацију</a:t>
            </a:r>
            <a:endParaRPr lang="x-non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84048" lvl="1" indent="-182880" eaLnBrk="1" fontAlgn="auto" hangingPunct="1">
              <a:defRPr/>
            </a:pPr>
            <a:r>
              <a:rPr lang="x-non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елиминисати </a:t>
            </a:r>
            <a:r>
              <a:rPr lang="x-none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запаљенски</a:t>
            </a:r>
            <a:r>
              <a:rPr lang="x-non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x-none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екстравазат</a:t>
            </a:r>
            <a:endParaRPr lang="x-non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84048" lvl="1" indent="-182880" eaLnBrk="1" fontAlgn="auto" hangingPunct="1">
              <a:defRPr/>
            </a:pPr>
            <a:r>
              <a:rPr lang="x-non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побољшати </a:t>
            </a:r>
            <a:r>
              <a:rPr lang="x-none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фибробластичну</a:t>
            </a:r>
            <a:r>
              <a:rPr lang="x-non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репарацију</a:t>
            </a:r>
          </a:p>
          <a:p>
            <a:pPr marL="384048" lvl="1" indent="-182880" eaLnBrk="1" fontAlgn="auto" hangingPunct="1">
              <a:defRPr/>
            </a:pPr>
            <a:endParaRPr lang="x-none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84048" lvl="1" indent="-182880" eaLnBrk="1" fontAlgn="auto" hangingPunct="1">
              <a:defRPr/>
            </a:pPr>
            <a:endParaRPr lang="x-non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700" name="Čuvar mesta za broj slajda 1">
            <a:extLst>
              <a:ext uri="{FF2B5EF4-FFF2-40B4-BE49-F238E27FC236}">
                <a16:creationId xmlns:a16="http://schemas.microsoft.com/office/drawing/2014/main" id="{16DD548C-3A12-43F5-AF5C-C96288E7AB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7D79D77-A731-4F95-80B0-A22A9F0400AC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381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E1D08-EBAF-4234-9323-043C046D0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301625"/>
            <a:ext cx="8153400" cy="1173163"/>
          </a:xfrm>
        </p:spPr>
        <p:txBody>
          <a:bodyPr anchor="b"/>
          <a:lstStyle/>
          <a:p>
            <a:pPr eaLnBrk="0" hangingPunct="0">
              <a:defRPr/>
            </a:pPr>
            <a:r>
              <a:rPr lang="x-none" sz="36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ФИЗИКАЛНА ТЕРАПИЈА</a:t>
            </a:r>
            <a:endParaRPr sz="36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723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65FE0B35-E971-4AD8-B7F5-0B509C18EF4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00563" y="1557338"/>
            <a:ext cx="4175125" cy="5184775"/>
          </a:xfrm>
        </p:spPr>
        <p:txBody>
          <a:bodyPr anchor="ctr"/>
          <a:lstStyle/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Анодна галванизација</a:t>
            </a:r>
          </a:p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EF KJ, Тhyomucasae</a:t>
            </a:r>
          </a:p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ES (SP облик)</a:t>
            </a:r>
          </a:p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DDS</a:t>
            </a:r>
          </a:p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IFS</a:t>
            </a:r>
          </a:p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IMP</a:t>
            </a:r>
          </a:p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sr-Cyrl-CS" altLang="en-US"/>
              <a:t>Криотерапија</a:t>
            </a:r>
            <a:endParaRPr lang="en-US" altLang="en-US"/>
          </a:p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Ручна масажа (</a:t>
            </a:r>
            <a:r>
              <a:rPr lang="sr-Cyrl-CS" altLang="en-US"/>
              <a:t>МЛД..</a:t>
            </a:r>
            <a:r>
              <a:rPr lang="en-US" altLang="en-US"/>
              <a:t>) </a:t>
            </a:r>
          </a:p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KTH</a:t>
            </a:r>
            <a:r>
              <a:rPr lang="sr-Cyrl-CS" altLang="en-US"/>
              <a:t>...</a:t>
            </a:r>
            <a:endParaRPr lang="en-US" alt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CF514F0-3AA3-42B3-A784-6194AD408587}"/>
              </a:ext>
            </a:extLst>
          </p:cNvPr>
          <p:cNvSpPr txBox="1">
            <a:spLocks/>
          </p:cNvSpPr>
          <p:nvPr/>
        </p:nvSpPr>
        <p:spPr>
          <a:xfrm>
            <a:off x="323850" y="1557338"/>
            <a:ext cx="3527425" cy="5184775"/>
          </a:xfrm>
          <a:prstGeom prst="rect">
            <a:avLst/>
          </a:prstGeom>
          <a:ln>
            <a:noFill/>
            <a:prstDash val="solid"/>
          </a:ln>
        </p:spPr>
        <p:txBody>
          <a:bodyPr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r" fontAlgn="auto">
              <a:buFont typeface="Wingdings" pitchFamily="2" charset="2"/>
              <a:buNone/>
              <a:defRPr/>
            </a:pPr>
            <a:r>
              <a:rPr lang="x-none" dirty="0">
                <a:effectLst/>
              </a:rPr>
              <a:t>  </a:t>
            </a:r>
            <a:r>
              <a:rPr lang="en-US" b="1" dirty="0" err="1">
                <a:effectLst/>
                <a:latin typeface="+mn-lt"/>
              </a:rPr>
              <a:t>Едем</a:t>
            </a:r>
            <a:endParaRPr lang="en-US" b="1" dirty="0">
              <a:effectLst/>
              <a:latin typeface="+mn-lt"/>
            </a:endParaRPr>
          </a:p>
        </p:txBody>
      </p:sp>
    </p:spTree>
  </p:cSld>
  <p:clrMapOvr>
    <a:masterClrMapping/>
  </p:clrMapOvr>
  <p:transition spd="slow" advTm="57502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slov 1">
            <a:extLst>
              <a:ext uri="{FF2B5EF4-FFF2-40B4-BE49-F238E27FC236}">
                <a16:creationId xmlns:a16="http://schemas.microsoft.com/office/drawing/2014/main" id="{E96F6F80-9437-47CB-984F-EEA923E27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МЕКА ТКИВА</a:t>
            </a:r>
          </a:p>
        </p:txBody>
      </p:sp>
      <p:sp>
        <p:nvSpPr>
          <p:cNvPr id="12291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4FB77AB8-AC60-45BA-A677-220DCC7F6AF0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822325" y="1846263"/>
            <a:ext cx="3703638" cy="4022725"/>
          </a:xfrm>
        </p:spPr>
        <p:txBody>
          <a:bodyPr anchor="ctr"/>
          <a:lstStyle/>
          <a:p>
            <a:pPr eaLnBrk="1" hangingPunct="1">
              <a:lnSpc>
                <a:spcPct val="150000"/>
              </a:lnSpc>
            </a:pPr>
            <a:r>
              <a:rPr lang="en-US" altLang="en-US" sz="2400"/>
              <a:t>Мишићи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400"/>
              <a:t>Тетиве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400"/>
              <a:t>Лигаменти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400"/>
              <a:t>Згл. капсуле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400"/>
              <a:t>Фасције </a:t>
            </a:r>
          </a:p>
        </p:txBody>
      </p:sp>
      <p:sp>
        <p:nvSpPr>
          <p:cNvPr id="12292" name="Čuvar mesta za sadržaj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D39CACC1-EC2B-41F2-B7E8-1C6CFA53FDA7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664075" y="1846263"/>
            <a:ext cx="3702050" cy="4022725"/>
          </a:xfrm>
        </p:spPr>
        <p:txBody>
          <a:bodyPr anchor="ctr"/>
          <a:lstStyle/>
          <a:p>
            <a:pPr eaLnBrk="1" hangingPunct="1">
              <a:lnSpc>
                <a:spcPct val="150000"/>
              </a:lnSpc>
            </a:pPr>
            <a:r>
              <a:rPr lang="en-US" altLang="en-US" sz="2400"/>
              <a:t>Менискуси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400"/>
              <a:t>Хрскавица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400"/>
              <a:t>Синовија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400"/>
              <a:t>И.в. дискуси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2400"/>
              <a:t>Масно ткиво</a:t>
            </a:r>
          </a:p>
        </p:txBody>
      </p:sp>
      <p:sp>
        <p:nvSpPr>
          <p:cNvPr id="12293" name="Čuvar mesta za broj slajda 1">
            <a:extLst>
              <a:ext uri="{FF2B5EF4-FFF2-40B4-BE49-F238E27FC236}">
                <a16:creationId xmlns:a16="http://schemas.microsoft.com/office/drawing/2014/main" id="{D6585E03-3EAD-4FF3-8532-BE8A73E7FE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EECFB7E-ECA0-4770-805F-AE63595B17FE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9359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7E3D0-3580-48AF-BA09-FE8EA83FF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1625"/>
            <a:ext cx="6915150" cy="1096963"/>
          </a:xfrm>
        </p:spPr>
        <p:txBody>
          <a:bodyPr anchor="b"/>
          <a:lstStyle/>
          <a:p>
            <a:pPr eaLnBrk="0" hangingPunct="0">
              <a:defRPr/>
            </a:pPr>
            <a:r>
              <a:rPr lang="x-none" sz="36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ФИЗИКАЛНА ТЕРАПИЈА</a:t>
            </a:r>
            <a:endParaRPr sz="36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1747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B3564B96-F558-43DE-842A-39ACD569743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00563" y="1557338"/>
            <a:ext cx="4175125" cy="5184775"/>
          </a:xfrm>
        </p:spPr>
        <p:txBody>
          <a:bodyPr anchor="ctr"/>
          <a:lstStyle/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Анодна галванизација</a:t>
            </a:r>
          </a:p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EF Novocaina</a:t>
            </a:r>
          </a:p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DDS</a:t>
            </a:r>
          </a:p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TENS</a:t>
            </a:r>
          </a:p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IFS</a:t>
            </a:r>
          </a:p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Еритемне дозе UV зрака</a:t>
            </a:r>
          </a:p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sr-Cyrl-CS" altLang="en-US"/>
              <a:t>Ласеротерапија</a:t>
            </a:r>
            <a:endParaRPr lang="en-US" altLang="en-US"/>
          </a:p>
        </p:txBody>
      </p:sp>
      <p:sp>
        <p:nvSpPr>
          <p:cNvPr id="31748" name="Content Placeholder 1">
            <a:extLst>
              <a:ext uri="{FF2B5EF4-FFF2-40B4-BE49-F238E27FC236}">
                <a16:creationId xmlns:a16="http://schemas.microsoft.com/office/drawing/2014/main" id="{A689FA92-BD87-4916-AE6F-B433E39351BB}"/>
              </a:ext>
            </a:extLst>
          </p:cNvPr>
          <p:cNvSpPr txBox="1">
            <a:spLocks/>
          </p:cNvSpPr>
          <p:nvPr/>
        </p:nvSpPr>
        <p:spPr bwMode="auto">
          <a:xfrm>
            <a:off x="323850" y="1557338"/>
            <a:ext cx="360045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1746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20000"/>
              </a:spcBef>
              <a:buSzPct val="60000"/>
              <a:buFont typeface="Wingdings" panose="05000000000000000000" pitchFamily="2" charset="2"/>
              <a:buNone/>
            </a:pPr>
            <a:r>
              <a:rPr lang="en-US" altLang="en-US" sz="2200" b="1">
                <a:latin typeface="Arial" panose="020B0604020202020204" pitchFamily="34" charset="0"/>
                <a:cs typeface="Arial" panose="020B0604020202020204" pitchFamily="34" charset="0"/>
              </a:rPr>
              <a:t>Бол</a:t>
            </a:r>
          </a:p>
        </p:txBody>
      </p:sp>
    </p:spTree>
  </p:cSld>
  <p:clrMapOvr>
    <a:masterClrMapping/>
  </p:clrMapOvr>
  <p:transition spd="slow" advTm="1429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338CF-07F7-4C6B-B111-4832D663B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1625"/>
            <a:ext cx="6915150" cy="1096963"/>
          </a:xfrm>
        </p:spPr>
        <p:txBody>
          <a:bodyPr anchor="b"/>
          <a:lstStyle/>
          <a:p>
            <a:pPr eaLnBrk="0" hangingPunct="0">
              <a:defRPr/>
            </a:pPr>
            <a:r>
              <a:rPr lang="x-none" sz="36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ФИЗИКАЛНА ТЕРАПИЈА</a:t>
            </a:r>
            <a:endParaRPr sz="36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2771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C0BEBAD0-F04A-4854-87D4-6ACE6EFBF48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00563" y="1557338"/>
            <a:ext cx="4175125" cy="5184775"/>
          </a:xfrm>
        </p:spPr>
        <p:txBody>
          <a:bodyPr anchor="ctr"/>
          <a:lstStyle/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sr-Cyrl-CS" altLang="en-US"/>
              <a:t>а</a:t>
            </a:r>
            <a:r>
              <a:rPr lang="en-US" altLang="en-US"/>
              <a:t>нодна галванизација</a:t>
            </a:r>
          </a:p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EF </a:t>
            </a:r>
            <a:r>
              <a:rPr lang="sr-Cyrl-CS" altLang="en-US"/>
              <a:t>КЈ</a:t>
            </a:r>
            <a:endParaRPr lang="en-US" altLang="en-US"/>
          </a:p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sr-Cyrl-CS" altLang="en-US"/>
              <a:t>УЗ</a:t>
            </a:r>
            <a:endParaRPr lang="en-US" altLang="en-US"/>
          </a:p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sr-Cyrl-CS" altLang="en-US"/>
              <a:t>термотерапија</a:t>
            </a:r>
            <a:endParaRPr lang="en-US" altLang="en-US"/>
          </a:p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sr-Cyrl-CS" altLang="en-US"/>
              <a:t>масажа</a:t>
            </a:r>
            <a:endParaRPr lang="en-US" altLang="en-US"/>
          </a:p>
          <a:p>
            <a:pPr marL="457200" indent="-457200" eaLnBrk="1" hangingPunct="1">
              <a:spcBef>
                <a:spcPts val="24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sr-Cyrl-CS" altLang="en-US"/>
              <a:t>Кинезитерапија</a:t>
            </a:r>
            <a:endParaRPr lang="en-US" altLang="en-US"/>
          </a:p>
        </p:txBody>
      </p:sp>
      <p:sp>
        <p:nvSpPr>
          <p:cNvPr id="32772" name="Content Placeholder 1">
            <a:extLst>
              <a:ext uri="{FF2B5EF4-FFF2-40B4-BE49-F238E27FC236}">
                <a16:creationId xmlns:a16="http://schemas.microsoft.com/office/drawing/2014/main" id="{EC4B5DB1-8167-4A4B-BCA0-CF0213A85186}"/>
              </a:ext>
            </a:extLst>
          </p:cNvPr>
          <p:cNvSpPr txBox="1">
            <a:spLocks/>
          </p:cNvSpPr>
          <p:nvPr/>
        </p:nvSpPr>
        <p:spPr bwMode="auto">
          <a:xfrm>
            <a:off x="323850" y="1557338"/>
            <a:ext cx="360045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1746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20000"/>
              </a:spcBef>
              <a:buSzPct val="60000"/>
              <a:buFont typeface="Wingdings" panose="05000000000000000000" pitchFamily="2" charset="2"/>
              <a:buNone/>
            </a:pPr>
            <a:r>
              <a:rPr lang="sr-Cyrl-CS" altLang="en-US" sz="2200" b="1">
                <a:latin typeface="Arial" panose="020B0604020202020204" pitchFamily="34" charset="0"/>
                <a:cs typeface="Arial" panose="020B0604020202020204" pitchFamily="34" charset="0"/>
              </a:rPr>
              <a:t>Контрактура</a:t>
            </a:r>
            <a:endParaRPr lang="en-US" altLang="en-US" sz="2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648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336DAA1-C84B-4FF4-B0E8-6AA7EBCCB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301625"/>
            <a:ext cx="7067550" cy="1146175"/>
          </a:xfrm>
        </p:spPr>
        <p:txBody>
          <a:bodyPr anchor="b"/>
          <a:lstStyle/>
          <a:p>
            <a:pPr eaLnBrk="0" hangingPunct="0">
              <a:defRPr/>
            </a:pPr>
            <a:r>
              <a:rPr lang="x-none" sz="36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ФИЗИКАЛНА ТЕРАПИЈА</a:t>
            </a:r>
            <a:endParaRPr sz="36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3795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B30162AD-3EE2-41F9-8836-461FEAC3383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143875" cy="4968875"/>
          </a:xfrm>
        </p:spPr>
        <p:txBody>
          <a:bodyPr anchor="ctr"/>
          <a:lstStyle/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>
                <a:solidFill>
                  <a:srgbClr val="FF0000"/>
                </a:solidFill>
              </a:rPr>
              <a:t>КИНЕЗИТЕРАПИЈА од првог дана!</a:t>
            </a:r>
          </a:p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У току имобилизације – изометријске контракције (6 s контракција-10 s релаксација)</a:t>
            </a:r>
          </a:p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Вежбе </a:t>
            </a:r>
            <a:r>
              <a:rPr lang="en-US" altLang="en-US" u="sng"/>
              <a:t>слободних сегмената </a:t>
            </a:r>
            <a:r>
              <a:rPr lang="en-US" altLang="en-US"/>
              <a:t>екстремитета и трупа</a:t>
            </a:r>
          </a:p>
          <a:p>
            <a:pPr marL="457200" indent="-457200" eaLnBrk="1" hangingPunct="1"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/>
              <a:t>Чим </a:t>
            </a:r>
            <a:r>
              <a:rPr lang="sr-Cyrl-CS" altLang="en-US"/>
              <a:t>се смање </a:t>
            </a:r>
            <a:r>
              <a:rPr lang="en-US" altLang="en-US"/>
              <a:t>болови </a:t>
            </a:r>
            <a:r>
              <a:rPr lang="en-US" altLang="en-US">
                <a:sym typeface="Wingdings" panose="05000000000000000000" pitchFamily="2" charset="2"/>
              </a:rPr>
              <a:t> </a:t>
            </a:r>
            <a:r>
              <a:rPr lang="en-US" altLang="en-US" b="1">
                <a:sym typeface="Wingdings" panose="05000000000000000000" pitchFamily="2" charset="2"/>
              </a:rPr>
              <a:t>мобилизација сегмента</a:t>
            </a:r>
          </a:p>
        </p:txBody>
      </p:sp>
    </p:spTree>
  </p:cSld>
  <p:clrMapOvr>
    <a:masterClrMapping/>
  </p:clrMapOvr>
  <p:transition spd="slow" advTm="28918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le 2">
            <a:extLst>
              <a:ext uri="{FF2B5EF4-FFF2-40B4-BE49-F238E27FC236}">
                <a16:creationId xmlns:a16="http://schemas.microsoft.com/office/drawing/2014/main" id="{93C0379E-FAB3-4B7A-BE16-6B091DFA8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8153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СУБАКУТНА ИЛИ ФАЗА ОПОРАВКА</a:t>
            </a:r>
          </a:p>
        </p:txBody>
      </p:sp>
      <p:sp>
        <p:nvSpPr>
          <p:cNvPr id="31746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FC0FD582-9621-4461-9932-C4F71CD83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572000"/>
          </a:xfrm>
        </p:spPr>
        <p:txBody>
          <a:bodyPr rtlCol="0">
            <a:normAutofit/>
          </a:bodyPr>
          <a:lstStyle/>
          <a:p>
            <a:pPr marL="91440" indent="-91440" eaLnBrk="1" fontAlgn="auto" hangingPunct="1">
              <a:spcBef>
                <a:spcPts val="600"/>
              </a:spcBef>
              <a:defRPr/>
            </a:pP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sr-Cyrl-RS" altLang="en-US" sz="2800" dirty="0">
                <a:solidFill>
                  <a:schemeClr val="tx1"/>
                </a:solidFill>
              </a:rPr>
              <a:t>Вратити </a:t>
            </a:r>
            <a:r>
              <a:rPr lang="sr-Cyrl-CS" altLang="en-US" sz="2800" dirty="0">
                <a:solidFill>
                  <a:schemeClr val="tx1"/>
                </a:solidFill>
              </a:rPr>
              <a:t>покретљивост,</a:t>
            </a:r>
            <a:r>
              <a:rPr lang="en-US" altLang="en-US" sz="2800" dirty="0" err="1">
                <a:solidFill>
                  <a:schemeClr val="tx1"/>
                </a:solidFill>
              </a:rPr>
              <a:t>флексибилност</a:t>
            </a:r>
            <a:r>
              <a:rPr lang="en-US" altLang="en-US" sz="2800" dirty="0">
                <a:solidFill>
                  <a:schemeClr val="tx1"/>
                </a:solidFill>
              </a:rPr>
              <a:t>, </a:t>
            </a:r>
            <a:r>
              <a:rPr lang="en-US" altLang="en-US" sz="2800" dirty="0" err="1">
                <a:solidFill>
                  <a:schemeClr val="tx1"/>
                </a:solidFill>
              </a:rPr>
              <a:t>снаг</a:t>
            </a:r>
            <a:r>
              <a:rPr lang="sr-Cyrl-CS" altLang="en-US" sz="2800" dirty="0">
                <a:solidFill>
                  <a:schemeClr val="tx1"/>
                </a:solidFill>
              </a:rPr>
              <a:t>у</a:t>
            </a:r>
            <a:r>
              <a:rPr lang="en-US" altLang="en-US" sz="2800" dirty="0">
                <a:solidFill>
                  <a:schemeClr val="tx1"/>
                </a:solidFill>
              </a:rPr>
              <a:t>, </a:t>
            </a:r>
            <a:r>
              <a:rPr lang="en-US" altLang="en-US" sz="2800" dirty="0" err="1">
                <a:solidFill>
                  <a:schemeClr val="tx1"/>
                </a:solidFill>
              </a:rPr>
              <a:t>издржљивост</a:t>
            </a:r>
            <a:r>
              <a:rPr lang="sr-Cyrl-RS" altLang="en-US" sz="2800" dirty="0">
                <a:solidFill>
                  <a:schemeClr val="tx1"/>
                </a:solidFill>
              </a:rPr>
              <a:t>,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проприоцепциј</a:t>
            </a:r>
            <a:r>
              <a:rPr lang="sr-Cyrl-RS" altLang="en-US" sz="2800" dirty="0">
                <a:solidFill>
                  <a:schemeClr val="tx1"/>
                </a:solidFill>
              </a:rPr>
              <a:t>у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који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су</a:t>
            </a:r>
            <a:r>
              <a:rPr lang="en-US" altLang="en-US" sz="2800" dirty="0">
                <a:solidFill>
                  <a:schemeClr val="tx1"/>
                </a:solidFill>
              </a:rPr>
              <a:t> "</a:t>
            </a:r>
            <a:r>
              <a:rPr lang="en-US" altLang="en-US" sz="2800" dirty="0" err="1">
                <a:solidFill>
                  <a:schemeClr val="tx1"/>
                </a:solidFill>
              </a:rPr>
              <a:t>носиоци</a:t>
            </a:r>
            <a:r>
              <a:rPr lang="en-US" altLang="en-US" sz="2800" dirty="0">
                <a:solidFill>
                  <a:schemeClr val="tx1"/>
                </a:solidFill>
              </a:rPr>
              <a:t>" </a:t>
            </a:r>
            <a:r>
              <a:rPr lang="en-US" altLang="en-US" sz="2800" dirty="0" err="1">
                <a:solidFill>
                  <a:schemeClr val="tx1"/>
                </a:solidFill>
              </a:rPr>
              <a:t>нормалних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покрета</a:t>
            </a:r>
            <a:r>
              <a:rPr lang="en-US" altLang="en-US" sz="2800" dirty="0">
                <a:solidFill>
                  <a:schemeClr val="tx1"/>
                </a:solidFill>
              </a:rPr>
              <a:t> и </a:t>
            </a:r>
            <a:r>
              <a:rPr lang="en-US" altLang="en-US" sz="2800" dirty="0" err="1">
                <a:solidFill>
                  <a:schemeClr val="tx1"/>
                </a:solidFill>
              </a:rPr>
              <a:t>активности</a:t>
            </a:r>
            <a:endParaRPr lang="en-US" altLang="en-US" sz="2800" dirty="0">
              <a:solidFill>
                <a:schemeClr val="tx1"/>
              </a:solidFill>
            </a:endParaRPr>
          </a:p>
          <a:p>
            <a:pPr marL="0" indent="0" eaLnBrk="1" fontAlgn="auto" hangingPunct="1">
              <a:spcBef>
                <a:spcPts val="600"/>
              </a:spcBef>
              <a:buFont typeface="Wingdings" panose="05000000000000000000" pitchFamily="2" charset="2"/>
              <a:buNone/>
              <a:defRPr/>
            </a:pPr>
            <a:endParaRPr lang="en-US" altLang="en-US" sz="2800" dirty="0">
              <a:solidFill>
                <a:schemeClr val="tx1"/>
              </a:solidFill>
            </a:endParaRPr>
          </a:p>
          <a:p>
            <a:pPr marL="91440" indent="-91440" eaLnBrk="1" fontAlgn="auto" hangingPunct="1">
              <a:spcBef>
                <a:spcPts val="600"/>
              </a:spcBef>
              <a:defRPr/>
            </a:pPr>
            <a:r>
              <a:rPr lang="sr-Cyrl-RS" altLang="en-US" sz="2800" dirty="0">
                <a:solidFill>
                  <a:schemeClr val="tx1"/>
                </a:solidFill>
              </a:rPr>
              <a:t>Тежиште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се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помера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са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третирања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клиничких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знакова</a:t>
            </a:r>
            <a:r>
              <a:rPr lang="en-US" altLang="en-US" sz="2800" dirty="0">
                <a:solidFill>
                  <a:schemeClr val="tx1"/>
                </a:solidFill>
              </a:rPr>
              <a:t> и </a:t>
            </a:r>
            <a:r>
              <a:rPr lang="en-US" altLang="en-US" sz="2800" dirty="0" err="1">
                <a:solidFill>
                  <a:schemeClr val="tx1"/>
                </a:solidFill>
              </a:rPr>
              <a:t>симптома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на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обнављање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  <a:r>
              <a:rPr lang="en-US" altLang="en-US" sz="2800" dirty="0" err="1">
                <a:solidFill>
                  <a:schemeClr val="tx1"/>
                </a:solidFill>
              </a:rPr>
              <a:t>функције</a:t>
            </a:r>
            <a:endParaRPr lang="sr-Cyrl-RS" altLang="en-US" sz="2800" dirty="0">
              <a:solidFill>
                <a:schemeClr val="tx1"/>
              </a:solidFill>
            </a:endParaRPr>
          </a:p>
          <a:p>
            <a:pPr marL="91440" indent="-91440" eaLnBrk="1" fontAlgn="auto" hangingPunct="1">
              <a:spcBef>
                <a:spcPts val="600"/>
              </a:spcBef>
              <a:defRPr/>
            </a:pPr>
            <a:r>
              <a:rPr lang="sr-Cyrl-RS" altLang="en-US" sz="2800" dirty="0">
                <a:solidFill>
                  <a:schemeClr val="tx1"/>
                </a:solidFill>
              </a:rPr>
              <a:t>Повређеног дела тела</a:t>
            </a:r>
            <a:r>
              <a:rPr lang="en-US" altLang="en-US" sz="28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4820" name="Čuvar mesta za broj slajda 3">
            <a:extLst>
              <a:ext uri="{FF2B5EF4-FFF2-40B4-BE49-F238E27FC236}">
                <a16:creationId xmlns:a16="http://schemas.microsoft.com/office/drawing/2014/main" id="{72C55F3B-ADA7-41ED-BDB9-8BCB7F6EA3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124200" y="62484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264D836-099D-455B-8416-59F0CE2EE143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52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Naslov 1">
            <a:extLst>
              <a:ext uri="{FF2B5EF4-FFF2-40B4-BE49-F238E27FC236}">
                <a16:creationId xmlns:a16="http://schemas.microsoft.com/office/drawing/2014/main" id="{F4552533-28C2-4C68-BA77-E188D36126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2325" y="758825"/>
            <a:ext cx="7543800" cy="35655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200" b="1"/>
              <a:t>ПОВРЕДЕ МИШИЋА</a:t>
            </a:r>
          </a:p>
        </p:txBody>
      </p:sp>
    </p:spTree>
  </p:cSld>
  <p:clrMapOvr>
    <a:masterClrMapping/>
  </p:clrMapOvr>
  <p:transition spd="slow" advTm="1257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51731077-1C2E-49D6-908B-0C04EAC86E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872413" cy="13192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КЛАСИФ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И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КАЦИЈА ПОВРЕДА МИ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ШИЋ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А </a:t>
            </a:r>
          </a:p>
        </p:txBody>
      </p:sp>
      <p:sp>
        <p:nvSpPr>
          <p:cNvPr id="1126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F253BEEC-A6B0-4253-B1A8-5B2D9AFD187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71550" y="1600200"/>
            <a:ext cx="7715250" cy="45307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r>
              <a:rPr lang="sr-Cyrl-C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АКУТНЕ</a:t>
            </a:r>
            <a:r>
              <a:rPr lang="sr-Cyrl-C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91440" indent="-91440" eaLnBrk="1" fontAlgn="auto" hangingPunct="1">
              <a:defRPr/>
            </a:pPr>
            <a:r>
              <a:rPr lang="sr-Cyrl-C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онту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зија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нагње</a:t>
            </a:r>
            <a:r>
              <a:rPr lang="sr-Cyrl-C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ење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-дејством тупе динамичке силе</a:t>
            </a:r>
            <a:endParaRPr lang="sr-Cyrl-C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Дистен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зија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истегну</a:t>
            </a:r>
            <a:r>
              <a:rPr lang="sr-Cyrl-C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ћ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е)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-форсирана контракција насупрот отпору; снажна контракција велике амплитуде; прекомерно истезање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sr-Cyrl-C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Ми</a:t>
            </a:r>
            <a:r>
              <a:rPr lang="sr-Cyrl-C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ш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</a:t>
            </a:r>
            <a:r>
              <a:rPr lang="sr-Cyrl-C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ћ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ни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"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катер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</a:t>
            </a:r>
            <a:endParaRPr lang="sr-Cyrl-C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Лацера</a:t>
            </a:r>
            <a:r>
              <a:rPr lang="x-none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ција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делими</a:t>
            </a:r>
            <a:r>
              <a:rPr lang="sr-Cyrl-C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но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растргну</a:t>
            </a:r>
            <a:r>
              <a:rPr lang="sr-Cyrl-C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ћ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е)</a:t>
            </a:r>
            <a:endParaRPr lang="sr-Cyrl-C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Руптура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парци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јална или ком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плета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потпун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расцеп-прекид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ми</a:t>
            </a:r>
            <a:r>
              <a:rPr lang="sr-Cyrl-C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ш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</a:t>
            </a:r>
            <a:r>
              <a:rPr lang="sr-Cyrl-C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ћ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а)</a:t>
            </a:r>
            <a:endParaRPr lang="x-none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Секција мишића-делимично или потпуно пресецање оштрим предметом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36868" name="Čuvar mesta za broj slajda 1">
            <a:extLst>
              <a:ext uri="{FF2B5EF4-FFF2-40B4-BE49-F238E27FC236}">
                <a16:creationId xmlns:a16="http://schemas.microsoft.com/office/drawing/2014/main" id="{ECD61BEC-7BE6-4039-A4DB-976C9C141B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B9741B-F377-48F8-9CAC-7B1B4442292A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66209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slov 1">
            <a:extLst>
              <a:ext uri="{FF2B5EF4-FFF2-40B4-BE49-F238E27FC236}">
                <a16:creationId xmlns:a16="http://schemas.microsoft.com/office/drawing/2014/main" id="{5A45D829-2507-4114-A155-D238D56A5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КЛАСИФ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И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КАЦИЈА ПОВРЕДА МИ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ШИЋ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А </a:t>
            </a:r>
          </a:p>
        </p:txBody>
      </p:sp>
      <p:sp>
        <p:nvSpPr>
          <p:cNvPr id="3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F07B1F89-9268-4FA6-89A6-561291F0B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 anchor="ctr">
            <a:normAutofit/>
          </a:bodyPr>
          <a:lstStyle/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r>
              <a:rPr lang="x-non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ХРОНИЧНЕ И ЕВОЛУТИВНЕ:</a:t>
            </a:r>
          </a:p>
          <a:p>
            <a:pPr marL="384048" lvl="1" indent="-182880" eaLnBrk="1" fontAlgn="auto" hangingPunct="1">
              <a:buFontTx/>
              <a:buChar char="-"/>
              <a:defRPr/>
            </a:pPr>
            <a:r>
              <a:rPr lang="x-none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Фиброзни</a:t>
            </a:r>
            <a:r>
              <a:rPr lang="x-non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ожиљци</a:t>
            </a:r>
          </a:p>
          <a:p>
            <a:pPr marL="384048" lvl="1" indent="-182880" eaLnBrk="1" fontAlgn="auto" hangingPunct="1">
              <a:buFontTx/>
              <a:buChar char="-"/>
              <a:defRPr/>
            </a:pPr>
            <a:r>
              <a:rPr lang="x-none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Адхезије</a:t>
            </a:r>
          </a:p>
          <a:p>
            <a:pPr marL="457200" lvl="1" indent="0" eaLnBrk="1" fontAlgn="auto" hangingPunct="1">
              <a:buFont typeface="Wingdings" panose="05000000000000000000" pitchFamily="2" charset="2"/>
              <a:buNone/>
              <a:defRPr/>
            </a:pPr>
            <a:endParaRPr lang="x-none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892" name="Čuvar mesta za broj slajda 1">
            <a:extLst>
              <a:ext uri="{FF2B5EF4-FFF2-40B4-BE49-F238E27FC236}">
                <a16:creationId xmlns:a16="http://schemas.microsoft.com/office/drawing/2014/main" id="{2A43D7C2-8DD0-438E-8EA2-5B783A085E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85AE739-172E-44A6-8870-D669782B8BA2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6635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E0564774-9008-4BDD-9EDA-0D0A2CB95E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47713"/>
            <a:ext cx="8229600" cy="669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ПОВРЕДЕ МИ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Ш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И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Ћ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А </a:t>
            </a:r>
          </a:p>
        </p:txBody>
      </p:sp>
      <p:sp>
        <p:nvSpPr>
          <p:cNvPr id="38915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F6CE1479-AEAC-41DB-B856-C8940769B16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773238"/>
            <a:ext cx="8229600" cy="4357687"/>
          </a:xfrm>
        </p:spPr>
        <p:txBody>
          <a:bodyPr/>
          <a:lstStyle/>
          <a:p>
            <a:pPr eaLnBrk="1" hangingPunct="1"/>
            <a:r>
              <a:rPr lang="en-US" altLang="en-US" sz="2800" b="1">
                <a:cs typeface="Tahoma" panose="020B0604030504040204" pitchFamily="34" charset="0"/>
              </a:rPr>
              <a:t>Основни узроци </a:t>
            </a:r>
            <a:r>
              <a:rPr lang="en-US" altLang="en-US" sz="2800">
                <a:cs typeface="Tahoma" panose="020B0604030504040204" pitchFamily="34" charset="0"/>
              </a:rPr>
              <a:t>: замор и</a:t>
            </a:r>
            <a:r>
              <a:rPr lang="sr-Cyrl-RS" altLang="en-US" sz="2800">
                <a:cs typeface="Tahoma" panose="020B0604030504040204" pitchFamily="34" charset="0"/>
              </a:rPr>
              <a:t>/или</a:t>
            </a:r>
            <a:r>
              <a:rPr lang="en-US" altLang="en-US" sz="2800">
                <a:cs typeface="Tahoma" panose="020B0604030504040204" pitchFamily="34" charset="0"/>
              </a:rPr>
              <a:t> недовољно загревање</a:t>
            </a:r>
          </a:p>
          <a:p>
            <a:pPr eaLnBrk="1" hangingPunct="1"/>
            <a:r>
              <a:rPr lang="en-US" altLang="en-US" sz="2800">
                <a:cs typeface="Tahoma" panose="020B0604030504040204" pitchFamily="34" charset="0"/>
              </a:rPr>
              <a:t> </a:t>
            </a:r>
            <a:r>
              <a:rPr lang="en-US" altLang="en-US" sz="2800" b="1">
                <a:cs typeface="Tahoma" panose="020B0604030504040204" pitchFamily="34" charset="0"/>
              </a:rPr>
              <a:t>Ре</a:t>
            </a:r>
            <a:r>
              <a:rPr lang="sr-Cyrl-CS" altLang="en-US" sz="2800" b="1">
                <a:cs typeface="Tahoma" panose="020B0604030504040204" pitchFamily="34" charset="0"/>
              </a:rPr>
              <a:t>ђ</a:t>
            </a:r>
            <a:r>
              <a:rPr lang="en-US" altLang="en-US" sz="2800" b="1">
                <a:cs typeface="Tahoma" panose="020B0604030504040204" pitchFamily="34" charset="0"/>
              </a:rPr>
              <a:t>и фактори</a:t>
            </a:r>
            <a:r>
              <a:rPr lang="en-US" altLang="en-US" sz="2800">
                <a:cs typeface="Tahoma" panose="020B0604030504040204" pitchFamily="34" charset="0"/>
              </a:rPr>
              <a:t>: </a:t>
            </a:r>
          </a:p>
          <a:p>
            <a:pPr lvl="1" eaLnBrk="1" hangingPunct="1">
              <a:spcBef>
                <a:spcPts val="1800"/>
              </a:spcBef>
            </a:pPr>
            <a:r>
              <a:rPr lang="en-US" altLang="en-US" sz="2800">
                <a:cs typeface="Tahoma" panose="020B0604030504040204" pitchFamily="34" charset="0"/>
              </a:rPr>
              <a:t>инфекције, </a:t>
            </a:r>
          </a:p>
          <a:p>
            <a:pPr lvl="1" eaLnBrk="1" hangingPunct="1">
              <a:spcBef>
                <a:spcPts val="1800"/>
              </a:spcBef>
            </a:pPr>
            <a:r>
              <a:rPr lang="en-US" altLang="en-US" sz="2800">
                <a:cs typeface="Tahoma" panose="020B0604030504040204" pitchFamily="34" charset="0"/>
              </a:rPr>
              <a:t>локална жаришта, </a:t>
            </a:r>
          </a:p>
          <a:p>
            <a:pPr lvl="1" eaLnBrk="1" hangingPunct="1">
              <a:spcBef>
                <a:spcPts val="1800"/>
              </a:spcBef>
            </a:pPr>
            <a:r>
              <a:rPr lang="en-US" altLang="en-US" sz="2800">
                <a:cs typeface="Tahoma" panose="020B0604030504040204" pitchFamily="34" charset="0"/>
              </a:rPr>
              <a:t>раније повреде, </a:t>
            </a:r>
          </a:p>
          <a:p>
            <a:pPr lvl="1" eaLnBrk="1" hangingPunct="1">
              <a:spcBef>
                <a:spcPts val="1800"/>
              </a:spcBef>
            </a:pPr>
            <a:r>
              <a:rPr lang="en-US" altLang="en-US" sz="2800">
                <a:cs typeface="Tahoma" panose="020B0604030504040204" pitchFamily="34" charset="0"/>
              </a:rPr>
              <a:t>процес старења и дегенерације ми</a:t>
            </a:r>
            <a:r>
              <a:rPr lang="sr-Cyrl-CS" altLang="en-US" sz="2800">
                <a:cs typeface="Tahoma" panose="020B0604030504040204" pitchFamily="34" charset="0"/>
              </a:rPr>
              <a:t>ш</a:t>
            </a:r>
            <a:r>
              <a:rPr lang="en-US" altLang="en-US" sz="2800">
                <a:cs typeface="Tahoma" panose="020B0604030504040204" pitchFamily="34" charset="0"/>
              </a:rPr>
              <a:t>и</a:t>
            </a:r>
            <a:r>
              <a:rPr lang="sr-Cyrl-CS" altLang="en-US" sz="2800">
                <a:cs typeface="Tahoma" panose="020B0604030504040204" pitchFamily="34" charset="0"/>
              </a:rPr>
              <a:t>ћ</a:t>
            </a:r>
            <a:r>
              <a:rPr lang="en-US" altLang="en-US" sz="2800">
                <a:cs typeface="Tahoma" panose="020B0604030504040204" pitchFamily="34" charset="0"/>
              </a:rPr>
              <a:t>а</a:t>
            </a:r>
            <a:r>
              <a:rPr lang="sr-Cyrl-RS" altLang="en-US" sz="2800">
                <a:cs typeface="Tahoma" panose="020B0604030504040204" pitchFamily="34" charset="0"/>
              </a:rPr>
              <a:t>..</a:t>
            </a:r>
            <a:r>
              <a:rPr lang="en-US" altLang="en-US" sz="2800">
                <a:cs typeface="Tahoma" panose="020B0604030504040204" pitchFamily="34" charset="0"/>
              </a:rPr>
              <a:t> </a:t>
            </a:r>
          </a:p>
        </p:txBody>
      </p:sp>
      <p:sp>
        <p:nvSpPr>
          <p:cNvPr id="38916" name="Čuvar mesta za broj slajda 1">
            <a:extLst>
              <a:ext uri="{FF2B5EF4-FFF2-40B4-BE49-F238E27FC236}">
                <a16:creationId xmlns:a16="http://schemas.microsoft.com/office/drawing/2014/main" id="{3C73A574-9F91-4523-9DA1-D1EA1EAF3B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68CB4F-7700-4556-912A-35B3D76C0702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412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69D1E4F9-4069-4EC8-8935-CADCC86927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МЕХАНИЗАМ ПОВРЕДЕ МИ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Ш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И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Ћ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А</a:t>
            </a:r>
          </a:p>
        </p:txBody>
      </p:sp>
      <p:sp>
        <p:nvSpPr>
          <p:cNvPr id="3686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4E394D8B-B4FD-4483-A82D-13C61E17058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1524000"/>
            <a:ext cx="8382000" cy="4606925"/>
          </a:xfrm>
        </p:spPr>
        <p:txBody>
          <a:bodyPr rtlCol="0" anchor="ctr">
            <a:normAutofit fontScale="92500" lnSpcReduction="10000"/>
          </a:bodyPr>
          <a:lstStyle/>
          <a:p>
            <a:pPr marL="91440" indent="-91440" eaLnBrk="1" fontAlgn="auto" hangingPunct="1">
              <a:buClr>
                <a:schemeClr val="tx1"/>
              </a:buClr>
              <a:buFont typeface="Wingdings" panose="05000000000000000000" pitchFamily="2" charset="2"/>
              <a:buChar char="v"/>
              <a:defRPr/>
            </a:pPr>
            <a:endParaRPr lang="sr-Cyrl-CS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 YU"/>
              <a:cs typeface="Times New Roman" panose="02020603050405020304" pitchFamily="18" charset="0"/>
            </a:endParaRPr>
          </a:p>
          <a:p>
            <a:pPr marL="91440" indent="-91440" eaLnBrk="1" fontAlgn="auto" hangingPunct="1">
              <a:defRPr/>
            </a:pP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 YU"/>
                <a:cs typeface="Times New Roman" panose="02020603050405020304" pitchFamily="18" charset="0"/>
              </a:rPr>
              <a:t>Ј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ака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контракција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против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велике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силе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 (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дизање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терета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)</a:t>
            </a:r>
          </a:p>
          <a:p>
            <a:pPr marL="91440" indent="-91440" eaLnBrk="1" fontAlgn="auto" hangingPunct="1">
              <a:defRPr/>
            </a:pPr>
            <a:endParaRPr lang="en-US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ahoma" panose="020B0604030504040204" pitchFamily="34" charset="0"/>
            </a:endParaRPr>
          </a:p>
          <a:p>
            <a:pPr marL="91440" indent="-91440" eaLnBrk="1" fontAlgn="auto" hangingPunct="1">
              <a:defRPr/>
            </a:pPr>
            <a:r>
              <a:rPr lang="sr-Cyrl-C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Насилно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–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пасивно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померање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зглоба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у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тренутку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контракције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(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скок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на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ноге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)</a:t>
            </a:r>
          </a:p>
          <a:p>
            <a:pPr marL="91440" indent="-91440" eaLnBrk="1" fontAlgn="auto" hangingPunct="1">
              <a:defRPr/>
            </a:pPr>
            <a:endParaRPr lang="en-US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ahoma" panose="020B0604030504040204" pitchFamily="34" charset="0"/>
            </a:endParaRPr>
          </a:p>
          <a:p>
            <a:pPr marL="91440" indent="-91440" eaLnBrk="1" fontAlgn="auto" hangingPunct="1">
              <a:defRPr/>
            </a:pP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Ударац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на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контраховани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ми</a:t>
            </a:r>
            <a:r>
              <a:rPr lang="sr-Cyrl-C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ш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и</a:t>
            </a:r>
            <a:r>
              <a:rPr lang="sr-Cyrl-C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ћ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</a:p>
          <a:p>
            <a:pPr marL="91440" indent="-91440" eaLnBrk="1" fontAlgn="auto" hangingPunct="1">
              <a:defRPr/>
            </a:pPr>
            <a:endParaRPr lang="en-US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ahoma" panose="020B0604030504040204" pitchFamily="34" charset="0"/>
            </a:endParaRPr>
          </a:p>
          <a:p>
            <a:pPr marL="91440" indent="-91440" eaLnBrk="1" fontAlgn="auto" hangingPunct="1">
              <a:defRPr/>
            </a:pP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Изненадна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контракција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антагониста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у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фази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контракције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агониста</a:t>
            </a:r>
            <a:endParaRPr lang="en-US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ahoma" panose="020B0604030504040204" pitchFamily="34" charset="0"/>
            </a:endParaRPr>
          </a:p>
          <a:p>
            <a:pPr marL="91440" indent="-91440" eaLnBrk="1" fontAlgn="auto" hangingPunct="1">
              <a:buClr>
                <a:schemeClr val="tx1"/>
              </a:buClr>
              <a:buFont typeface="Wingdings" panose="05000000000000000000" pitchFamily="2" charset="2"/>
              <a:buChar char="v"/>
              <a:defRPr/>
            </a:pPr>
            <a:endParaRPr lang="en-US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940" name="Čuvar mesta za broj slajda 1">
            <a:extLst>
              <a:ext uri="{FF2B5EF4-FFF2-40B4-BE49-F238E27FC236}">
                <a16:creationId xmlns:a16="http://schemas.microsoft.com/office/drawing/2014/main" id="{D550E4AD-772C-41D0-A506-84B34F85D8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90AE840-A03D-4B1A-99C2-43C50C7046C5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404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>
            <a:extLst>
              <a:ext uri="{FF2B5EF4-FFF2-40B4-BE49-F238E27FC236}">
                <a16:creationId xmlns:a16="http://schemas.microsoft.com/office/drawing/2014/main" id="{67605938-1FC1-49B7-942E-3AC352F63E0B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323850" y="1196975"/>
            <a:ext cx="8229600" cy="540067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sr-Latn-CS" altLang="en-US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</a:pPr>
            <a:endParaRPr lang="sr-Latn-CS" altLang="en-US" sz="2400"/>
          </a:p>
          <a:p>
            <a:pPr lvl="2"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sr-Latn-CS" altLang="en-US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sr-Latn-CS" altLang="en-US" sz="2400"/>
          </a:p>
          <a:p>
            <a:pPr lvl="2" algn="just" eaLnBrk="1" hangingPunct="1">
              <a:lnSpc>
                <a:spcPct val="80000"/>
              </a:lnSpc>
              <a:spcBef>
                <a:spcPct val="0"/>
              </a:spcBef>
            </a:pPr>
            <a:r>
              <a:rPr lang="sr-Latn-CS" altLang="en-US" sz="3200"/>
              <a:t>M.supraspinatus, </a:t>
            </a:r>
          </a:p>
          <a:p>
            <a:pPr lvl="2" algn="just" eaLnBrk="1" hangingPunct="1">
              <a:lnSpc>
                <a:spcPct val="80000"/>
              </a:lnSpc>
              <a:spcBef>
                <a:spcPct val="0"/>
              </a:spcBef>
            </a:pPr>
            <a:r>
              <a:rPr lang="sr-Latn-CS" altLang="en-US" sz="3200"/>
              <a:t>M.biceps brachii, </a:t>
            </a:r>
          </a:p>
          <a:p>
            <a:pPr lvl="2" algn="just" eaLnBrk="1" hangingPunct="1">
              <a:lnSpc>
                <a:spcPct val="80000"/>
              </a:lnSpc>
              <a:spcBef>
                <a:spcPct val="0"/>
              </a:spcBef>
            </a:pPr>
            <a:r>
              <a:rPr lang="sr-Latn-CS" altLang="en-US" sz="3200"/>
              <a:t>M.triceps brachii, </a:t>
            </a:r>
          </a:p>
          <a:p>
            <a:pPr lvl="2" algn="just" eaLnBrk="1" hangingPunct="1">
              <a:lnSpc>
                <a:spcPct val="80000"/>
              </a:lnSpc>
              <a:spcBef>
                <a:spcPct val="0"/>
              </a:spcBef>
            </a:pPr>
            <a:r>
              <a:rPr lang="sr-Latn-CS" altLang="en-US" sz="3200"/>
              <a:t>mišići podlaktice</a:t>
            </a:r>
          </a:p>
          <a:p>
            <a:pPr lvl="2" algn="just" eaLnBrk="1" hangingPunct="1">
              <a:lnSpc>
                <a:spcPct val="80000"/>
              </a:lnSpc>
              <a:spcBef>
                <a:spcPct val="0"/>
              </a:spcBef>
            </a:pPr>
            <a:r>
              <a:rPr lang="sr-Latn-CS" altLang="en-US" sz="3200"/>
              <a:t>mišići šake</a:t>
            </a: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</a:pPr>
            <a:endParaRPr lang="sr-Latn-CS" altLang="en-US" sz="320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sr-Latn-CS" altLang="en-US" b="1"/>
          </a:p>
        </p:txBody>
      </p:sp>
      <p:sp>
        <p:nvSpPr>
          <p:cNvPr id="136194" name="Rectangle 2">
            <a:extLst>
              <a:ext uri="{FF2B5EF4-FFF2-40B4-BE49-F238E27FC236}">
                <a16:creationId xmlns:a16="http://schemas.microsoft.com/office/drawing/2014/main" id="{76880E35-C605-4910-8454-27DB203BA83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2033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sz="2800" u="sng" dirty="0">
                <a:latin typeface="+mn-lt"/>
              </a:rPr>
              <a:t>НАЈЧЕШЋЕ</a:t>
            </a:r>
            <a:r>
              <a:rPr lang="sr-Cyrl-RS" sz="2800" u="sng" dirty="0">
                <a:latin typeface="Arial" charset="0"/>
              </a:rPr>
              <a:t> ПОВРЕДЕ МИШИЋА</a:t>
            </a:r>
            <a:r>
              <a:rPr lang="sr-Latn-CS" sz="2800" u="sng" dirty="0">
                <a:latin typeface="Arial" charset="0"/>
              </a:rPr>
              <a:t> </a:t>
            </a:r>
            <a:r>
              <a:rPr lang="sr-Cyrl-RS" sz="2800" u="sng" dirty="0">
                <a:latin typeface="Arial" charset="0"/>
              </a:rPr>
              <a:t>ГЕ</a:t>
            </a:r>
            <a:endParaRPr lang="sr-Latn-CS" sz="2800" u="sng" dirty="0">
              <a:latin typeface="Arial" charset="0"/>
            </a:endParaRPr>
          </a:p>
        </p:txBody>
      </p:sp>
      <p:sp>
        <p:nvSpPr>
          <p:cNvPr id="40964" name="Slide Number Placeholder 5">
            <a:extLst>
              <a:ext uri="{FF2B5EF4-FFF2-40B4-BE49-F238E27FC236}">
                <a16:creationId xmlns:a16="http://schemas.microsoft.com/office/drawing/2014/main" id="{1828183B-C6B2-4AAA-8001-085A4ECA9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268F714-DCEB-40C4-9041-82DE7CB819A2}" type="slidenum">
              <a:rPr lang="en-US" altLang="en-US" sz="1000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altLang="en-US" sz="10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3972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slov 1">
            <a:extLst>
              <a:ext uri="{FF2B5EF4-FFF2-40B4-BE49-F238E27FC236}">
                <a16:creationId xmlns:a16="http://schemas.microsoft.com/office/drawing/2014/main" id="{F4A9F7D1-750F-4FA0-B04B-2FA1F93F5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ПОДЕЛА ПРЕМА ТОКУ</a:t>
            </a:r>
          </a:p>
        </p:txBody>
      </p:sp>
      <p:sp>
        <p:nvSpPr>
          <p:cNvPr id="13315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D5A0CC48-2A7A-47FB-9428-43DBED874C3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  <a:p>
            <a:pPr eaLnBrk="1" hangingPunct="1"/>
            <a:r>
              <a:rPr lang="en-US" altLang="en-US" sz="3000" b="1"/>
              <a:t>АКУТНЕ –</a:t>
            </a:r>
            <a:r>
              <a:rPr lang="en-US" altLang="en-US"/>
              <a:t> изазване изненадним дејством силе (дисторзије, дистензије, луксације…)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 sz="3000" b="1"/>
              <a:t>ХРОНИЧНЕ – </a:t>
            </a:r>
            <a:r>
              <a:rPr lang="en-US" altLang="en-US"/>
              <a:t>изазване </a:t>
            </a:r>
            <a:r>
              <a:rPr lang="sr-Cyrl-RS" altLang="en-US"/>
              <a:t>понављаном силом</a:t>
            </a:r>
            <a:r>
              <a:rPr lang="en-US" altLang="en-US"/>
              <a:t> током дугог временског периода (скакачко колено, тениски лакат…)</a:t>
            </a:r>
          </a:p>
        </p:txBody>
      </p:sp>
      <p:sp>
        <p:nvSpPr>
          <p:cNvPr id="13316" name="Čuvar mesta za broj slajda 1">
            <a:extLst>
              <a:ext uri="{FF2B5EF4-FFF2-40B4-BE49-F238E27FC236}">
                <a16:creationId xmlns:a16="http://schemas.microsoft.com/office/drawing/2014/main" id="{3374C6D2-75E3-4079-984D-2BCAB61AAA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5D2525-D79B-4670-A2A5-FA524BE63A43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466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1161E-EA4E-4757-A215-8FBAB7472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dirty="0"/>
              <a:t>Клиничка слика повреде мишића</a:t>
            </a:r>
            <a:endParaRPr lang="en-US" dirty="0"/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294BF1B2-C412-4E87-B8E9-08EB986C92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800"/>
              <a:t>nagli oštar bol kao ubod nožem. </a:t>
            </a: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800"/>
              <a:t>otok je prisutan na mestu povrede mišića, a kod rupture mišića obavezno prisutan i hematom.</a:t>
            </a: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800"/>
              <a:t>Bolesnik ima utisak da mu se pri povredi cepa ili kida mišić.</a:t>
            </a:r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800"/>
              <a:t>Palpacijom bolna osetljivost; moguće je osetiti udubljenje ili razmaknuće na povređenom mestu</a:t>
            </a:r>
            <a:endParaRPr lang="en-US" altLang="en-US" sz="2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DB2A69-FFE8-49CC-9480-E1B3AA361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E88E1-B32D-47F0-A998-1CAF7FAEAA93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</p:cSld>
  <p:clrMapOvr>
    <a:masterClrMapping/>
  </p:clrMapOvr>
  <p:transition spd="slow" advTm="4025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Naslov 1">
            <a:extLst>
              <a:ext uri="{FF2B5EF4-FFF2-40B4-BE49-F238E27FC236}">
                <a16:creationId xmlns:a16="http://schemas.microsoft.com/office/drawing/2014/main" id="{1E568A74-6483-427A-9A16-C838E0A52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ИСТЕГНУЋЕ МИ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Ш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И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Ћ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А</a:t>
            </a:r>
          </a:p>
        </p:txBody>
      </p:sp>
      <p:sp>
        <p:nvSpPr>
          <p:cNvPr id="26627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67F1CFA4-C063-4413-B126-233626CA5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 anchor="ctr">
            <a:normAutofit fontScale="92500" lnSpcReduction="10000"/>
          </a:bodyPr>
          <a:lstStyle/>
          <a:p>
            <a:pPr marL="91440" indent="-91440" eaLnBrk="1" fontAlgn="auto" hangingPunct="1">
              <a:defRPr/>
            </a:pPr>
            <a:r>
              <a:rPr lang="x-none" altLang="en-US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Пасивно или услед контракције</a:t>
            </a:r>
          </a:p>
          <a:p>
            <a:pPr marL="91440" indent="-91440" eaLnBrk="1" fontAlgn="auto" hangingPunct="1">
              <a:defRPr/>
            </a:pPr>
            <a:endParaRPr lang="x-none" altLang="en-US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altLang="en-US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Први степен: минимално крварење, минималне структурне промене</a:t>
            </a: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altLang="en-US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Други степен: парцијални расцеп, </a:t>
            </a:r>
            <a:r>
              <a:rPr lang="x-none" altLang="en-US" sz="2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обилније</a:t>
            </a:r>
            <a:r>
              <a:rPr lang="x-none" altLang="en-US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крварење, бол, </a:t>
            </a:r>
            <a:r>
              <a:rPr lang="x-none" altLang="en-US" sz="25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инфламација</a:t>
            </a:r>
            <a:r>
              <a:rPr lang="x-none" altLang="en-US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испад функције</a:t>
            </a: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altLang="en-US" sz="2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Трећи степен: потпуни расцеп, велико крварење, деформација</a:t>
            </a:r>
            <a:endParaRPr lang="en-US" altLang="en-US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012" name="Čuvar mesta za broj slajda 1">
            <a:extLst>
              <a:ext uri="{FF2B5EF4-FFF2-40B4-BE49-F238E27FC236}">
                <a16:creationId xmlns:a16="http://schemas.microsoft.com/office/drawing/2014/main" id="{BE9D5038-7ECF-4119-9997-4D5ABFC360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12077C-3F08-4399-BA0B-A992A51FAEB2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0319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Naslov 1">
            <a:extLst>
              <a:ext uri="{FF2B5EF4-FFF2-40B4-BE49-F238E27FC236}">
                <a16:creationId xmlns:a16="http://schemas.microsoft.com/office/drawing/2014/main" id="{D853A2F4-53A8-45F8-807A-F24DCCCD5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КОНТУЗИЈЕ (НАГЊЕЧЕЊА) МИШИЋА</a:t>
            </a:r>
          </a:p>
        </p:txBody>
      </p:sp>
      <p:sp>
        <p:nvSpPr>
          <p:cNvPr id="3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847DC566-BD3D-4C52-9691-A3A58B781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marL="91440" indent="-91440" eaLnBrk="1" fontAlgn="auto" hangingPunct="1">
              <a:spcBef>
                <a:spcPts val="200"/>
              </a:spcBef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Директно дејство силе</a:t>
            </a:r>
          </a:p>
          <a:p>
            <a:pPr marL="0" indent="0" eaLnBrk="1" fontAlgn="auto" hangingPunct="1">
              <a:spcBef>
                <a:spcPts val="200"/>
              </a:spcBef>
              <a:buFont typeface="Wingdings" panose="05000000000000000000" pitchFamily="2" charset="2"/>
              <a:buNone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spcBef>
                <a:spcPts val="200"/>
              </a:spcBef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Смањење покретљивости у суседним</a:t>
            </a:r>
            <a:b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зглобовима</a:t>
            </a:r>
          </a:p>
          <a:p>
            <a:pPr marL="0" indent="0" eaLnBrk="1" fontAlgn="auto" hangingPunct="1">
              <a:spcBef>
                <a:spcPts val="200"/>
              </a:spcBef>
              <a:buFont typeface="Wingdings" panose="05000000000000000000" pitchFamily="2" charset="2"/>
              <a:buNone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spcBef>
                <a:spcPts val="200"/>
              </a:spcBef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Интермускуларни и интрамускуларни </a:t>
            </a:r>
            <a:r>
              <a:rPr lang="ru-RU" sz="2400" dirty="0">
                <a:solidFill>
                  <a:srgbClr val="FF0000"/>
                </a:solidFill>
              </a:rPr>
              <a:t>хематом</a:t>
            </a:r>
          </a:p>
          <a:p>
            <a:pPr marL="0" indent="0" eaLnBrk="1" fontAlgn="auto" hangingPunct="1">
              <a:spcBef>
                <a:spcPts val="200"/>
              </a:spcBef>
              <a:buFont typeface="Wingdings" panose="05000000000000000000" pitchFamily="2" charset="2"/>
              <a:buNone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spcBef>
                <a:spcPts val="200"/>
              </a:spcBef>
              <a:defRPr/>
            </a:pP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Интрамускуларни хематом је проблем: ожиљак,</a:t>
            </a:r>
            <a:b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контракција, осификација (понекад је потребна операција)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036" name="Čuvar mesta za broj slajda 3">
            <a:extLst>
              <a:ext uri="{FF2B5EF4-FFF2-40B4-BE49-F238E27FC236}">
                <a16:creationId xmlns:a16="http://schemas.microsoft.com/office/drawing/2014/main" id="{0EB21514-6F84-404D-9013-3F194F5FFC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03558E1-11AD-416C-B8E9-F52FA580637D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6418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F40047FB-D6C2-446A-95BC-06AE47CF78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ДИЈАГНОСТИКА ПОВРЕДА МИ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Ш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И</a:t>
            </a:r>
            <a:r>
              <a:rPr lang="sr-Cyrl-C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Ћ</a:t>
            </a: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А </a:t>
            </a:r>
          </a:p>
        </p:txBody>
      </p:sp>
      <p:sp>
        <p:nvSpPr>
          <p:cNvPr id="45059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CEAB87ED-17D7-4BAF-9768-FF83CFBCA0B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altLang="en-US" sz="2500" dirty="0" err="1"/>
              <a:t>Анамнеза</a:t>
            </a:r>
            <a:endParaRPr lang="en-US" altLang="en-US" sz="2500" dirty="0"/>
          </a:p>
          <a:p>
            <a:pPr eaLnBrk="1" hangingPunct="1">
              <a:lnSpc>
                <a:spcPct val="110000"/>
              </a:lnSpc>
            </a:pPr>
            <a:r>
              <a:rPr lang="en-US" altLang="en-US" sz="2500" dirty="0" err="1"/>
              <a:t>Клини</a:t>
            </a:r>
            <a:r>
              <a:rPr lang="sr-Cyrl-CS" altLang="en-US" sz="2500" dirty="0"/>
              <a:t>ч</a:t>
            </a:r>
            <a:r>
              <a:rPr lang="en-US" altLang="en-US" sz="2500" dirty="0" err="1"/>
              <a:t>ки</a:t>
            </a:r>
            <a:r>
              <a:rPr lang="en-US" altLang="en-US" sz="2500" dirty="0"/>
              <a:t> </a:t>
            </a:r>
            <a:r>
              <a:rPr lang="en-US" altLang="en-US" sz="2500" dirty="0" err="1"/>
              <a:t>преглед</a:t>
            </a:r>
            <a:r>
              <a:rPr lang="en-US" altLang="en-US" sz="2500" dirty="0"/>
              <a:t>: </a:t>
            </a:r>
            <a:r>
              <a:rPr lang="en-US" altLang="en-US" sz="2500" dirty="0" err="1"/>
              <a:t>инспекција</a:t>
            </a:r>
            <a:r>
              <a:rPr lang="en-US" altLang="en-US" sz="2500" dirty="0"/>
              <a:t>, </a:t>
            </a:r>
            <a:r>
              <a:rPr lang="en-US" altLang="en-US" sz="2500" dirty="0" err="1"/>
              <a:t>палпација</a:t>
            </a:r>
            <a:r>
              <a:rPr lang="en-US" altLang="en-US" sz="2500" dirty="0"/>
              <a:t>, </a:t>
            </a:r>
            <a:r>
              <a:rPr lang="en-US" altLang="en-US" sz="2500" dirty="0" err="1"/>
              <a:t>перкусија</a:t>
            </a:r>
            <a:endParaRPr lang="en-US" altLang="en-US" sz="2500" dirty="0"/>
          </a:p>
          <a:p>
            <a:pPr eaLnBrk="1" hangingPunct="1">
              <a:lnSpc>
                <a:spcPct val="110000"/>
              </a:lnSpc>
            </a:pPr>
            <a:r>
              <a:rPr lang="sr-Cyrl-CS" altLang="en-US" sz="2500" dirty="0"/>
              <a:t>УЗ преглед</a:t>
            </a:r>
            <a:endParaRPr lang="en-US" altLang="en-US" sz="2500" dirty="0"/>
          </a:p>
          <a:p>
            <a:pPr eaLnBrk="1" hangingPunct="1">
              <a:lnSpc>
                <a:spcPct val="110000"/>
              </a:lnSpc>
            </a:pPr>
            <a:r>
              <a:rPr lang="en-US" altLang="en-US" sz="2500" dirty="0"/>
              <a:t>МР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sz="2500" dirty="0"/>
              <a:t> </a:t>
            </a:r>
            <a:r>
              <a:rPr lang="en-US" altLang="en-US" sz="2500" dirty="0" err="1"/>
              <a:t>Ензимска</a:t>
            </a:r>
            <a:r>
              <a:rPr lang="en-US" altLang="en-US" sz="2500" dirty="0"/>
              <a:t> </a:t>
            </a:r>
            <a:r>
              <a:rPr lang="en-US" altLang="en-US" sz="2500" dirty="0" err="1"/>
              <a:t>дијагностика</a:t>
            </a:r>
            <a:r>
              <a:rPr lang="en-US" altLang="en-US" sz="2500" dirty="0"/>
              <a:t>: </a:t>
            </a:r>
            <a:r>
              <a:rPr lang="sr-Latn-CS" altLang="en-US" sz="2500" dirty="0"/>
              <a:t>CPK </a:t>
            </a:r>
            <a:r>
              <a:rPr lang="sr-Cyrl-RS" altLang="en-US" sz="2500" dirty="0"/>
              <a:t>расте</a:t>
            </a:r>
            <a:r>
              <a:rPr lang="en-US" altLang="en-US" sz="2500" dirty="0"/>
              <a:t> 2-3 </a:t>
            </a:r>
            <a:r>
              <a:rPr lang="en-US" altLang="en-US" sz="2500" dirty="0" err="1"/>
              <a:t>дана</a:t>
            </a:r>
            <a:r>
              <a:rPr lang="en-US" altLang="en-US" sz="2500" dirty="0"/>
              <a:t> </a:t>
            </a:r>
            <a:r>
              <a:rPr lang="en-US" altLang="en-US" sz="2500" dirty="0" err="1"/>
              <a:t>од</a:t>
            </a:r>
            <a:r>
              <a:rPr lang="en-US" altLang="en-US" sz="2500" dirty="0"/>
              <a:t> </a:t>
            </a:r>
            <a:r>
              <a:rPr lang="en-US" altLang="en-US" sz="2500" dirty="0" err="1"/>
              <a:t>повреде</a:t>
            </a:r>
            <a:r>
              <a:rPr lang="en-US" altLang="en-US" sz="2500" dirty="0"/>
              <a:t>, </a:t>
            </a:r>
            <a:r>
              <a:rPr lang="en-US" altLang="en-US" sz="2500" dirty="0" err="1"/>
              <a:t>након</a:t>
            </a:r>
            <a:r>
              <a:rPr lang="en-US" altLang="en-US" sz="2500" dirty="0"/>
              <a:t> </a:t>
            </a:r>
            <a:r>
              <a:rPr lang="en-US" altLang="en-US" sz="2500" dirty="0" err="1"/>
              <a:t>тога</a:t>
            </a:r>
            <a:r>
              <a:rPr lang="en-US" altLang="en-US" sz="2500" dirty="0"/>
              <a:t> </a:t>
            </a:r>
            <a:r>
              <a:rPr lang="en-US" altLang="en-US" sz="2500" dirty="0" err="1"/>
              <a:t>нагло</a:t>
            </a:r>
            <a:r>
              <a:rPr lang="en-US" altLang="en-US" sz="2500" dirty="0"/>
              <a:t> </a:t>
            </a:r>
            <a:r>
              <a:rPr lang="en-US" altLang="en-US" sz="2500" dirty="0" err="1"/>
              <a:t>пада</a:t>
            </a:r>
            <a:endParaRPr lang="en-US" altLang="en-US" sz="2500" dirty="0"/>
          </a:p>
        </p:txBody>
      </p:sp>
      <p:sp>
        <p:nvSpPr>
          <p:cNvPr id="45060" name="Čuvar mesta za broj slajda 1">
            <a:extLst>
              <a:ext uri="{FF2B5EF4-FFF2-40B4-BE49-F238E27FC236}">
                <a16:creationId xmlns:a16="http://schemas.microsoft.com/office/drawing/2014/main" id="{4715A872-A9A7-4C60-BA80-DC67A5579B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3C965B-3866-4D49-861E-8E80D30B804C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6809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itle 2">
            <a:extLst>
              <a:ext uri="{FF2B5EF4-FFF2-40B4-BE49-F238E27FC236}">
                <a16:creationId xmlns:a16="http://schemas.microsoft.com/office/drawing/2014/main" id="{703DB665-D1CC-47F6-A4C6-66AD9863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ПРИНЦИПИ ЛЕЧЕЊА ПОВРЕДА МИШИЋА</a:t>
            </a: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У АКУТНОЈ ФАЗИ</a:t>
            </a:r>
            <a:endParaRPr lang="en-US" alt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1294CF23-8344-4C2C-8D92-07FCADD65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 anchor="ctr">
            <a:normAutofit/>
          </a:bodyPr>
          <a:lstStyle/>
          <a:p>
            <a:pPr marL="18288" indent="0" eaLnBrk="1" fontAlgn="auto" hangingPunct="1">
              <a:buFont typeface="Wingdings" panose="05000000000000000000" pitchFamily="2" charset="2"/>
              <a:buNone/>
              <a:defRPr/>
            </a:pPr>
            <a:endParaRPr lang="x-none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Основни ЦИЉ - смањење </a:t>
            </a:r>
            <a:r>
              <a:rPr lang="x-none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бола</a:t>
            </a: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борба против </a:t>
            </a:r>
            <a:r>
              <a:rPr lang="x-none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едема</a:t>
            </a: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</a:t>
            </a:r>
            <a:r>
              <a:rPr lang="x-none" sz="28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хематома</a:t>
            </a: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 спречавање </a:t>
            </a:r>
            <a:r>
              <a:rPr lang="x-none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даљег оштећења</a:t>
            </a: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повређених структура </a:t>
            </a:r>
          </a:p>
          <a:p>
            <a:pPr marL="91440" indent="-91440" eaLnBrk="1" fontAlgn="auto" hangingPunct="1">
              <a:defRPr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sr-Cyrl-R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Најважније је</a:t>
            </a: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након  повреде</a:t>
            </a:r>
            <a:r>
              <a:rPr lang="sr-Cyrl-R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мишића</a:t>
            </a:r>
            <a:r>
              <a:rPr lang="x-none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(48-72h) </a:t>
            </a:r>
            <a:r>
              <a:rPr lang="x-none" sz="2800" b="1" dirty="0">
                <a:solidFill>
                  <a:srgbClr val="FF0000"/>
                </a:solidFill>
              </a:rPr>
              <a:t>спречити настанак хематома!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6084" name="Čuvar mesta za broj slajda 3">
            <a:extLst>
              <a:ext uri="{FF2B5EF4-FFF2-40B4-BE49-F238E27FC236}">
                <a16:creationId xmlns:a16="http://schemas.microsoft.com/office/drawing/2014/main" id="{94DFFFF8-DEA2-4DFB-8E0F-94EC3481A0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124200" y="62484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AFEE38AA-3B18-485B-934E-71EEDA4835CA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2448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Naslov 1">
            <a:extLst>
              <a:ext uri="{FF2B5EF4-FFF2-40B4-BE49-F238E27FC236}">
                <a16:creationId xmlns:a16="http://schemas.microsoft.com/office/drawing/2014/main" id="{D718755E-6944-48C9-863C-5EFBA8168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ТЕРАПИЈА ОДМАХ НАКОН ПОВРЕДЕ</a:t>
            </a:r>
            <a:endParaRPr lang="en-US" alt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131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12B27AD3-820C-44DE-B7EA-7C9D2CA913F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eaLnBrk="1" hangingPunct="1">
              <a:spcBef>
                <a:spcPts val="2400"/>
              </a:spcBef>
              <a:defRPr/>
            </a:pP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RICE ПРИНЦИП У </a:t>
            </a:r>
            <a:r>
              <a:rPr lang="sr-Cyrl-R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ТЕРАПЈИ</a:t>
            </a: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ИНФЛАМАЦИЈЕ И БОЛА</a:t>
            </a:r>
            <a:endParaRPr lang="sr-Cyrl-RS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Bef>
                <a:spcPts val="2400"/>
              </a:spcBef>
              <a:defRPr/>
            </a:pPr>
            <a:r>
              <a:rPr lang="en-US" altLang="en-US" b="1" dirty="0"/>
              <a:t>КТХ</a:t>
            </a:r>
            <a:endParaRPr lang="sr-Cyrl-RS" altLang="en-US" b="1" dirty="0"/>
          </a:p>
          <a:p>
            <a:pPr eaLnBrk="1" hangingPunct="1">
              <a:spcBef>
                <a:spcPts val="2400"/>
              </a:spcBef>
              <a:defRPr/>
            </a:pPr>
            <a:r>
              <a:rPr lang="en-US" altLang="en-US" b="1" dirty="0"/>
              <a:t>IMP</a:t>
            </a:r>
            <a:r>
              <a:rPr lang="en-US" altLang="en-US" dirty="0"/>
              <a:t> </a:t>
            </a:r>
          </a:p>
          <a:p>
            <a:pPr eaLnBrk="1" hangingPunct="1">
              <a:spcBef>
                <a:spcPts val="2400"/>
              </a:spcBef>
              <a:defRPr/>
            </a:pPr>
            <a:endParaRPr lang="en-US" altLang="en-US" dirty="0"/>
          </a:p>
          <a:p>
            <a:pPr eaLnBrk="1" hangingPunct="1">
              <a:spcBef>
                <a:spcPts val="2400"/>
              </a:spcBef>
              <a:defRPr/>
            </a:pPr>
            <a:r>
              <a:rPr lang="en-US" altLang="en-US" b="1" dirty="0">
                <a:solidFill>
                  <a:srgbClr val="FF0000"/>
                </a:solidFill>
              </a:rPr>
              <a:t>НЕ МАСАЖА !!! </a:t>
            </a:r>
            <a:endParaRPr lang="en-US" altLang="en-US" dirty="0">
              <a:solidFill>
                <a:srgbClr val="FF0000"/>
              </a:solidFill>
            </a:endParaRPr>
          </a:p>
          <a:p>
            <a:pPr eaLnBrk="1" hangingPunct="1">
              <a:spcBef>
                <a:spcPts val="2400"/>
              </a:spcBef>
              <a:defRPr/>
            </a:pPr>
            <a:r>
              <a:rPr lang="sr-Cyrl-CS" altLang="en-US" b="1" dirty="0">
                <a:solidFill>
                  <a:srgbClr val="FF0000"/>
                </a:solidFill>
              </a:rPr>
              <a:t>НЕ ТОПЛО!!!!</a:t>
            </a:r>
          </a:p>
        </p:txBody>
      </p:sp>
      <p:sp>
        <p:nvSpPr>
          <p:cNvPr id="47108" name="Čuvar mesta za broj slajda 1">
            <a:extLst>
              <a:ext uri="{FF2B5EF4-FFF2-40B4-BE49-F238E27FC236}">
                <a16:creationId xmlns:a16="http://schemas.microsoft.com/office/drawing/2014/main" id="{B0C14331-CFAE-4E38-8C03-73571E0313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33F8E9-6526-4C33-9816-29C27B640774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6596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ACA86618-8BF4-4795-91D1-7AA42D95F4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ТЕРАПИЈА ПОСЛЕ ТРИ ДАНА</a:t>
            </a:r>
          </a:p>
        </p:txBody>
      </p:sp>
      <p:sp>
        <p:nvSpPr>
          <p:cNvPr id="48131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4E5EE0B7-F27E-41E4-85AB-71FD139D43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marL="0" indent="0" eaLnBrk="1" hangingPunct="1">
              <a:spcBef>
                <a:spcPts val="2400"/>
              </a:spcBef>
              <a:buFont typeface="Wingdings" panose="05000000000000000000" pitchFamily="2" charset="2"/>
              <a:buNone/>
            </a:pPr>
            <a:r>
              <a:rPr lang="en-US" altLang="en-US" sz="2800" dirty="0" err="1">
                <a:cs typeface="Tahoma" panose="020B0604030504040204" pitchFamily="34" charset="0"/>
              </a:rPr>
              <a:t>Почиње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процес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регенерације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повре</a:t>
            </a:r>
            <a:r>
              <a:rPr lang="sr-Cyrl-CS" altLang="en-US" sz="2800" dirty="0">
                <a:cs typeface="Tahoma" panose="020B0604030504040204" pitchFamily="34" charset="0"/>
              </a:rPr>
              <a:t>ђ</a:t>
            </a:r>
            <a:r>
              <a:rPr lang="en-US" altLang="en-US" sz="2800" dirty="0" err="1">
                <a:cs typeface="Tahoma" panose="020B0604030504040204" pitchFamily="34" charset="0"/>
              </a:rPr>
              <a:t>ених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ми</a:t>
            </a:r>
            <a:r>
              <a:rPr lang="sr-Cyrl-CS" altLang="en-US" sz="2800" dirty="0">
                <a:cs typeface="Tahoma" panose="020B0604030504040204" pitchFamily="34" charset="0"/>
              </a:rPr>
              <a:t>ш</a:t>
            </a:r>
            <a:r>
              <a:rPr lang="en-US" altLang="en-US" sz="2800" dirty="0">
                <a:cs typeface="Tahoma" panose="020B0604030504040204" pitchFamily="34" charset="0"/>
              </a:rPr>
              <a:t>и</a:t>
            </a:r>
            <a:r>
              <a:rPr lang="sr-Cyrl-CS" altLang="en-US" sz="2800" dirty="0">
                <a:cs typeface="Tahoma" panose="020B0604030504040204" pitchFamily="34" charset="0"/>
              </a:rPr>
              <a:t>ћ</a:t>
            </a:r>
            <a:r>
              <a:rPr lang="en-US" altLang="en-US" sz="2800" dirty="0" err="1">
                <a:cs typeface="Tahoma" panose="020B0604030504040204" pitchFamily="34" charset="0"/>
              </a:rPr>
              <a:t>них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влакана</a:t>
            </a:r>
            <a:endParaRPr lang="en-US" altLang="en-US" sz="2800" dirty="0">
              <a:cs typeface="Tahoma" panose="020B0604030504040204" pitchFamily="34" charset="0"/>
            </a:endParaRPr>
          </a:p>
          <a:p>
            <a:pPr marL="0" indent="0" eaLnBrk="1" hangingPunct="1">
              <a:spcBef>
                <a:spcPts val="2400"/>
              </a:spcBef>
            </a:pP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применити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физикалне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процедуре</a:t>
            </a:r>
            <a:r>
              <a:rPr lang="en-US" altLang="en-US" sz="2800" dirty="0">
                <a:cs typeface="Tahoma" panose="020B0604030504040204" pitchFamily="34" charset="0"/>
              </a:rPr>
              <a:t> у </a:t>
            </a:r>
            <a:r>
              <a:rPr lang="en-US" altLang="en-US" sz="2800" dirty="0" err="1">
                <a:cs typeface="Tahoma" panose="020B0604030504040204" pitchFamily="34" charset="0"/>
              </a:rPr>
              <a:t>циљу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b="1" u="sng" dirty="0" err="1">
                <a:cs typeface="Tahoma" panose="020B0604030504040204" pitchFamily="34" charset="0"/>
              </a:rPr>
              <a:t>стимулације</a:t>
            </a:r>
            <a:r>
              <a:rPr lang="en-US" altLang="en-US" sz="2800" b="1" u="sng" dirty="0">
                <a:cs typeface="Tahoma" panose="020B0604030504040204" pitchFamily="34" charset="0"/>
              </a:rPr>
              <a:t> </a:t>
            </a:r>
            <a:r>
              <a:rPr lang="en-US" altLang="en-US" sz="2800" b="1" u="sng" dirty="0" err="1">
                <a:cs typeface="Tahoma" panose="020B0604030504040204" pitchFamily="34" charset="0"/>
              </a:rPr>
              <a:t>регенерације</a:t>
            </a:r>
            <a:r>
              <a:rPr lang="en-US" altLang="en-US" sz="2800" b="1" dirty="0">
                <a:cs typeface="Tahoma" panose="020B0604030504040204" pitchFamily="34" charset="0"/>
              </a:rPr>
              <a:t> </a:t>
            </a:r>
            <a:r>
              <a:rPr lang="en-US" altLang="en-US" sz="2800" dirty="0">
                <a:cs typeface="Tahoma" panose="020B0604030504040204" pitchFamily="34" charset="0"/>
              </a:rPr>
              <a:t>и</a:t>
            </a:r>
            <a:r>
              <a:rPr lang="en-US" altLang="en-US" sz="2800" b="1" dirty="0">
                <a:cs typeface="Tahoma" panose="020B0604030504040204" pitchFamily="34" charset="0"/>
              </a:rPr>
              <a:t> </a:t>
            </a:r>
            <a:r>
              <a:rPr lang="en-US" altLang="en-US" sz="2800" b="1" u="sng" dirty="0" err="1">
                <a:cs typeface="Tahoma" panose="020B0604030504040204" pitchFamily="34" charset="0"/>
              </a:rPr>
              <a:t>спре</a:t>
            </a:r>
            <a:r>
              <a:rPr lang="sr-Cyrl-CS" altLang="en-US" sz="2800" b="1" u="sng" dirty="0">
                <a:cs typeface="Tahoma" panose="020B0604030504040204" pitchFamily="34" charset="0"/>
              </a:rPr>
              <a:t>ч</a:t>
            </a:r>
            <a:r>
              <a:rPr lang="en-US" altLang="en-US" sz="2800" b="1" u="sng" dirty="0" err="1">
                <a:cs typeface="Tahoma" panose="020B0604030504040204" pitchFamily="34" charset="0"/>
              </a:rPr>
              <a:t>авања</a:t>
            </a:r>
            <a:r>
              <a:rPr lang="en-US" altLang="en-US" sz="2800" b="1" u="sng" dirty="0">
                <a:cs typeface="Tahoma" panose="020B0604030504040204" pitchFamily="34" charset="0"/>
              </a:rPr>
              <a:t> </a:t>
            </a:r>
            <a:r>
              <a:rPr lang="en-US" altLang="en-US" sz="2800" b="1" u="sng" dirty="0" err="1">
                <a:cs typeface="Tahoma" panose="020B0604030504040204" pitchFamily="34" charset="0"/>
              </a:rPr>
              <a:t>стварања</a:t>
            </a:r>
            <a:r>
              <a:rPr lang="en-US" altLang="en-US" sz="2800" b="1" u="sng" dirty="0">
                <a:cs typeface="Tahoma" panose="020B0604030504040204" pitchFamily="34" charset="0"/>
              </a:rPr>
              <a:t> о</a:t>
            </a:r>
            <a:r>
              <a:rPr lang="sr-Cyrl-CS" altLang="en-US" sz="2800" b="1" u="sng" dirty="0">
                <a:cs typeface="Tahoma" panose="020B0604030504040204" pitchFamily="34" charset="0"/>
              </a:rPr>
              <a:t>ж</a:t>
            </a:r>
            <a:r>
              <a:rPr lang="en-US" altLang="en-US" sz="2800" b="1" u="sng" dirty="0" err="1">
                <a:cs typeface="Tahoma" panose="020B0604030504040204" pitchFamily="34" charset="0"/>
              </a:rPr>
              <a:t>иљног</a:t>
            </a:r>
            <a:r>
              <a:rPr lang="en-US" altLang="en-US" sz="2800" b="1" u="sng" dirty="0">
                <a:cs typeface="Tahoma" panose="020B0604030504040204" pitchFamily="34" charset="0"/>
              </a:rPr>
              <a:t> </a:t>
            </a:r>
            <a:r>
              <a:rPr lang="en-US" altLang="en-US" sz="2800" b="1" u="sng" dirty="0" err="1">
                <a:cs typeface="Tahoma" panose="020B0604030504040204" pitchFamily="34" charset="0"/>
              </a:rPr>
              <a:t>ткива</a:t>
            </a:r>
            <a:r>
              <a:rPr lang="en-US" altLang="en-US" sz="2800" dirty="0">
                <a:cs typeface="Tahoma" panose="020B0604030504040204" pitchFamily="34" charset="0"/>
              </a:rPr>
              <a:t>: IFS, </a:t>
            </a:r>
            <a:r>
              <a:rPr lang="en-US" altLang="en-US" sz="2800" dirty="0" err="1">
                <a:cs typeface="Tahoma" panose="020B0604030504040204" pitchFamily="34" charset="0"/>
              </a:rPr>
              <a:t>мале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дозе</a:t>
            </a:r>
            <a:r>
              <a:rPr lang="en-US" altLang="en-US" sz="2800" dirty="0">
                <a:cs typeface="Tahoma" panose="020B0604030504040204" pitchFamily="34" charset="0"/>
              </a:rPr>
              <a:t> UZ, IMP, </a:t>
            </a:r>
            <a:r>
              <a:rPr lang="en-US" altLang="en-US" sz="2800" dirty="0" err="1">
                <a:cs typeface="Tahoma" panose="020B0604030504040204" pitchFamily="34" charset="0"/>
              </a:rPr>
              <a:t>ласер</a:t>
            </a:r>
            <a:r>
              <a:rPr lang="en-US" altLang="en-US" sz="2800" dirty="0">
                <a:cs typeface="Tahoma" panose="020B0604030504040204" pitchFamily="34" charset="0"/>
              </a:rPr>
              <a:t>, </a:t>
            </a:r>
            <a:r>
              <a:rPr lang="en-US" altLang="en-US" sz="2800" dirty="0" err="1">
                <a:cs typeface="Tahoma" panose="020B0604030504040204" pitchFamily="34" charset="0"/>
              </a:rPr>
              <a:t>термо</a:t>
            </a:r>
            <a:r>
              <a:rPr lang="en-US" altLang="en-US" sz="2800" dirty="0">
                <a:cs typeface="Tahoma" panose="020B0604030504040204" pitchFamily="34" charset="0"/>
              </a:rPr>
              <a:t>, УВ</a:t>
            </a:r>
            <a:r>
              <a:rPr lang="sr-Cyrl-CS" altLang="en-US" sz="2800" dirty="0">
                <a:cs typeface="Tahoma" panose="020B0604030504040204" pitchFamily="34" charset="0"/>
              </a:rPr>
              <a:t>..</a:t>
            </a:r>
            <a:r>
              <a:rPr lang="en-US" altLang="en-US" sz="2800" dirty="0">
                <a:cs typeface="Tahoma" panose="020B0604030504040204" pitchFamily="34" charset="0"/>
              </a:rPr>
              <a:t>. </a:t>
            </a:r>
          </a:p>
          <a:p>
            <a:pPr marL="0" indent="0" eaLnBrk="1" hangingPunct="1">
              <a:spcBef>
                <a:spcPts val="2400"/>
              </a:spcBef>
            </a:pPr>
            <a:r>
              <a:rPr lang="en-US" altLang="en-US" sz="2800" dirty="0">
                <a:cs typeface="Tahoma" panose="020B0604030504040204" pitchFamily="34" charset="0"/>
              </a:rPr>
              <a:t> КТХ - </a:t>
            </a:r>
            <a:r>
              <a:rPr lang="en-US" altLang="en-US" sz="2800" dirty="0" err="1">
                <a:cs typeface="Tahoma" panose="020B0604030504040204" pitchFamily="34" charset="0"/>
              </a:rPr>
              <a:t>постепен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ниво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пове</a:t>
            </a:r>
            <a:r>
              <a:rPr lang="sr-Cyrl-CS" altLang="en-US" sz="2800" dirty="0">
                <a:cs typeface="Tahoma" panose="020B0604030504040204" pitchFamily="34" charset="0"/>
              </a:rPr>
              <a:t>ћ</a:t>
            </a:r>
            <a:r>
              <a:rPr lang="en-US" altLang="en-US" sz="2800" dirty="0" err="1">
                <a:cs typeface="Tahoma" panose="020B0604030504040204" pitchFamily="34" charset="0"/>
              </a:rPr>
              <a:t>ања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оптере</a:t>
            </a:r>
            <a:r>
              <a:rPr lang="sr-Cyrl-CS" altLang="en-US" sz="2800" dirty="0">
                <a:cs typeface="Tahoma" panose="020B0604030504040204" pitchFamily="34" charset="0"/>
              </a:rPr>
              <a:t>ћ</a:t>
            </a:r>
            <a:r>
              <a:rPr lang="en-US" altLang="en-US" sz="2800" dirty="0" err="1">
                <a:cs typeface="Tahoma" panose="020B0604030504040204" pitchFamily="34" charset="0"/>
              </a:rPr>
              <a:t>ења</a:t>
            </a:r>
            <a:r>
              <a:rPr lang="en-US" altLang="en-US" sz="2800" dirty="0">
                <a:cs typeface="Tahoma" panose="020B0604030504040204" pitchFamily="34" charset="0"/>
              </a:rPr>
              <a:t>;</a:t>
            </a:r>
            <a:endParaRPr lang="sr-Cyrl-RS" altLang="en-US" sz="2800" dirty="0">
              <a:cs typeface="Tahoma" panose="020B0604030504040204" pitchFamily="34" charset="0"/>
            </a:endParaRPr>
          </a:p>
          <a:p>
            <a:pPr marL="0" indent="0" eaLnBrk="1" hangingPunct="1">
              <a:spcBef>
                <a:spcPts val="2400"/>
              </a:spcBef>
            </a:pPr>
            <a:endParaRPr lang="sr-Cyrl-RS" altLang="en-US" sz="2800" dirty="0">
              <a:cs typeface="Tahoma" panose="020B0604030504040204" pitchFamily="34" charset="0"/>
            </a:endParaRPr>
          </a:p>
          <a:p>
            <a:pPr marL="0" indent="0" eaLnBrk="1" hangingPunct="1">
              <a:spcBef>
                <a:spcPts val="2400"/>
              </a:spcBef>
            </a:pPr>
            <a:r>
              <a:rPr lang="sr-Cyrl-RS" altLang="en-US" sz="2800" dirty="0">
                <a:cs typeface="Tahoma" panose="020B0604030504040204" pitchFamily="34" charset="0"/>
              </a:rPr>
              <a:t>Поштовати бол!</a:t>
            </a:r>
            <a:endParaRPr lang="en-US" altLang="en-US" sz="2800" dirty="0">
              <a:cs typeface="Tahoma" panose="020B0604030504040204" pitchFamily="34" charset="0"/>
            </a:endParaRPr>
          </a:p>
        </p:txBody>
      </p:sp>
      <p:sp>
        <p:nvSpPr>
          <p:cNvPr id="48132" name="Čuvar mesta za broj slajda 1">
            <a:extLst>
              <a:ext uri="{FF2B5EF4-FFF2-40B4-BE49-F238E27FC236}">
                <a16:creationId xmlns:a16="http://schemas.microsoft.com/office/drawing/2014/main" id="{121DEF01-9B61-4FC3-A6F7-B0130A7FEA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749420-4D5D-447D-AA09-CB0D63EB44DF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54739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>
            <a:extLst>
              <a:ext uri="{FF2B5EF4-FFF2-40B4-BE49-F238E27FC236}">
                <a16:creationId xmlns:a16="http://schemas.microsoft.com/office/drawing/2014/main" id="{F8473FDE-B273-4DAC-AB42-B890FFFD1B95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b="1"/>
              <a:t>LEČENJE POVREDA MIŠIĆA RAMENOG POJASA U SUBAKUTNOJ I HRONIČNOJ FAZI: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1800" b="1"/>
          </a:p>
          <a:p>
            <a:pPr algn="just" eaLnBrk="1" hangingPunct="1">
              <a:lnSpc>
                <a:spcPct val="80000"/>
              </a:lnSpc>
            </a:pPr>
            <a:r>
              <a:rPr lang="sr-Latn-CS" altLang="en-US"/>
              <a:t>Termoterapijske procedure</a:t>
            </a:r>
          </a:p>
          <a:p>
            <a:pPr lvl="1"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Parafin</a:t>
            </a:r>
          </a:p>
          <a:p>
            <a:pPr lvl="1"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Peloid</a:t>
            </a:r>
          </a:p>
          <a:p>
            <a:pPr lvl="1"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KTD,  IR i dr.</a:t>
            </a:r>
          </a:p>
          <a:p>
            <a:pPr algn="just" eaLnBrk="1" hangingPunct="1">
              <a:lnSpc>
                <a:spcPct val="80000"/>
              </a:lnSpc>
            </a:pPr>
            <a:r>
              <a:rPr lang="sr-Latn-CS" altLang="en-US"/>
              <a:t>Ultrazvučna terapija </a:t>
            </a:r>
          </a:p>
          <a:p>
            <a:pPr algn="just" eaLnBrk="1" hangingPunct="1">
              <a:lnSpc>
                <a:spcPct val="80000"/>
              </a:lnSpc>
            </a:pPr>
            <a:r>
              <a:rPr lang="sr-Latn-CS" altLang="en-US"/>
              <a:t>Elektroterapijske:</a:t>
            </a:r>
          </a:p>
          <a:p>
            <a:pPr lvl="1"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anodna galvanizacija</a:t>
            </a:r>
          </a:p>
          <a:p>
            <a:pPr lvl="1"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elektroforeza novokaina i kortikosteroida</a:t>
            </a:r>
          </a:p>
          <a:p>
            <a:pPr lvl="1"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DDS (cp i lp oblik)</a:t>
            </a:r>
          </a:p>
          <a:p>
            <a:pPr lvl="1"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IFS</a:t>
            </a:r>
          </a:p>
          <a:p>
            <a:pPr lvl="1"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TENS</a:t>
            </a:r>
          </a:p>
          <a:p>
            <a:pPr lvl="1"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ES</a:t>
            </a:r>
          </a:p>
          <a:p>
            <a:pPr algn="just" eaLnBrk="1" hangingPunct="1">
              <a:lnSpc>
                <a:spcPct val="80000"/>
              </a:lnSpc>
            </a:pPr>
            <a:r>
              <a:rPr lang="sr-Latn-CS" altLang="en-US"/>
              <a:t>Magnetoterapija</a:t>
            </a:r>
          </a:p>
          <a:p>
            <a:pPr algn="just" eaLnBrk="1" hangingPunct="1">
              <a:lnSpc>
                <a:spcPct val="80000"/>
              </a:lnSpc>
            </a:pPr>
            <a:r>
              <a:rPr lang="sr-Latn-CS" altLang="en-US"/>
              <a:t>Laseroterapija</a:t>
            </a:r>
          </a:p>
          <a:p>
            <a:pPr algn="just" eaLnBrk="1" hangingPunct="1">
              <a:lnSpc>
                <a:spcPct val="80000"/>
              </a:lnSpc>
            </a:pPr>
            <a:r>
              <a:rPr lang="sr-Latn-CS" altLang="en-US"/>
              <a:t>Kineziterapija</a:t>
            </a:r>
          </a:p>
          <a:p>
            <a:pPr lvl="1"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aktivne vežbe</a:t>
            </a:r>
          </a:p>
          <a:p>
            <a:pPr lvl="1" algn="just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aktivne uz dozirano opterećenje</a:t>
            </a:r>
          </a:p>
        </p:txBody>
      </p:sp>
      <p:sp>
        <p:nvSpPr>
          <p:cNvPr id="49155" name="Slide Number Placeholder 5">
            <a:extLst>
              <a:ext uri="{FF2B5EF4-FFF2-40B4-BE49-F238E27FC236}">
                <a16:creationId xmlns:a16="http://schemas.microsoft.com/office/drawing/2014/main" id="{CE999350-3B92-41CB-BDA5-F9F631E2C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A9D0112-E411-412C-9C36-53F17B00F865}" type="slidenum">
              <a:rPr lang="en-US" altLang="en-US" sz="1000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US" altLang="en-US" sz="10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6233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>
            <a:extLst>
              <a:ext uri="{FF2B5EF4-FFF2-40B4-BE49-F238E27FC236}">
                <a16:creationId xmlns:a16="http://schemas.microsoft.com/office/drawing/2014/main" id="{DA45913E-DAC2-4CF9-BEB3-BEAA4490E3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ТЕРАПИЈА КОД КОМПЛЕТНИХ РУПТУРА</a:t>
            </a: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МИШИЋА</a:t>
            </a:r>
            <a:endParaRPr lang="en-US" alt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795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59693FE1-1D8A-4969-B318-B7689F89B59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060575"/>
            <a:ext cx="8229600" cy="4070350"/>
          </a:xfrm>
        </p:spPr>
        <p:txBody>
          <a:bodyPr rtlCol="0" anchor="ctr">
            <a:normAutofit/>
          </a:bodyPr>
          <a:lstStyle/>
          <a:p>
            <a:pPr marL="91440" indent="-91440" eaLnBrk="1" fontAlgn="auto" hangingPunct="1">
              <a:spcBef>
                <a:spcPts val="3000"/>
              </a:spcBef>
              <a:defRPr/>
            </a:pPr>
            <a:r>
              <a:rPr lang="x-none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Потпуни расцеп, велико крварење, деформација</a:t>
            </a:r>
            <a:endParaRPr lang="en-US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91440" indent="-91440" eaLnBrk="1" fontAlgn="auto" hangingPunct="1">
              <a:spcBef>
                <a:spcPts val="3000"/>
              </a:spcBef>
              <a:defRPr/>
            </a:pPr>
            <a:r>
              <a:rPr lang="sr-Cyrl-R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  <a:sym typeface="Wingdings" pitchFamily="2" charset="2"/>
              </a:rPr>
              <a:t>УЗ дијагностика</a:t>
            </a: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  <a:sym typeface="Wingdings" pitchFamily="2" charset="2"/>
              </a:rPr>
              <a:t></a:t>
            </a:r>
            <a:r>
              <a:rPr lang="x-none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  <a:sym typeface="Wingdings" pitchFamily="2" charset="2"/>
              </a:rPr>
              <a:t> </a:t>
            </a:r>
            <a:r>
              <a:rPr lang="sr-Cyrl-R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  <a:sym typeface="Wingdings" pitchFamily="2" charset="2"/>
              </a:rPr>
              <a:t>оперативна терапија</a:t>
            </a:r>
            <a:endParaRPr lang="x-none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charset="0"/>
            </a:endParaRPr>
          </a:p>
          <a:p>
            <a:pPr marL="91440" indent="-91440" eaLnBrk="1" fontAlgn="auto" hangingPunct="1">
              <a:spcBef>
                <a:spcPts val="3000"/>
              </a:spcBef>
              <a:defRPr/>
            </a:pPr>
            <a:r>
              <a:rPr lang="sr-Cyrl-R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 У </a:t>
            </a: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постоперативном</a:t>
            </a: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 </a:t>
            </a: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периоду</a:t>
            </a: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 </a:t>
            </a: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је</a:t>
            </a: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 </a:t>
            </a: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примена</a:t>
            </a: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 </a:t>
            </a: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физикалне</a:t>
            </a: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 </a:t>
            </a: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терапије</a:t>
            </a:r>
            <a:r>
              <a:rPr lang="sr-Cyrl-R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charset="0"/>
              </a:rPr>
              <a:t> и рехабилитације</a:t>
            </a:r>
            <a:endParaRPr lang="en-US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charset="0"/>
            </a:endParaRPr>
          </a:p>
        </p:txBody>
      </p:sp>
      <p:sp>
        <p:nvSpPr>
          <p:cNvPr id="50180" name="Čuvar mesta za broj slajda 2">
            <a:extLst>
              <a:ext uri="{FF2B5EF4-FFF2-40B4-BE49-F238E27FC236}">
                <a16:creationId xmlns:a16="http://schemas.microsoft.com/office/drawing/2014/main" id="{7132BC8C-F3A4-4F4C-A88A-4FC672A1D1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4F548C-8A39-4F97-AFCE-95E23ADACCD0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908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450C4EA7-ACBE-43FE-AB05-FE1704EC6A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304800"/>
            <a:ext cx="77724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ТЕРАПИЈА КОД КОМПЛЕТНИХ РУПТУРА</a:t>
            </a:r>
          </a:p>
        </p:txBody>
      </p:sp>
      <p:sp>
        <p:nvSpPr>
          <p:cNvPr id="3686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08CE6D04-0ED2-4A8A-B4C0-853D223E7E2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7964488" cy="4724400"/>
          </a:xfrm>
        </p:spPr>
        <p:txBody>
          <a:bodyPr rtlCol="0" anchor="ctr">
            <a:normAutofit/>
          </a:bodyPr>
          <a:lstStyle/>
          <a:p>
            <a:pPr marL="91440" indent="-91440" eaLnBrk="1" fontAlgn="auto" hangingPunct="1">
              <a:defRPr/>
            </a:pPr>
            <a:endParaRPr lang="x-none" altLang="en-US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91440" indent="-91440" eaLnBrk="1" fontAlgn="auto" hangingPunct="1">
              <a:defRPr/>
            </a:pP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Након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периода 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мировања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 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  <a:sym typeface="Wingdings"/>
              </a:rPr>
              <a:t>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  <a:sym typeface="Wingdings"/>
              </a:rPr>
              <a:t> редукција едема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  <a:sym typeface="Wingdings"/>
              </a:rPr>
              <a:t> криотерапијом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,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лимфн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дрена</a:t>
            </a:r>
            <a:r>
              <a:rPr lang="sr-Cyrl-C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ж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а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,магнетотерапија</a:t>
            </a:r>
            <a:endParaRPr lang="x-none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91440" indent="-91440" eaLnBrk="1" fontAlgn="auto" hangingPunct="1">
              <a:defRPr/>
            </a:pP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Е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лектротерапиј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а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(ЕS- SP облик)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endParaRPr lang="x-none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91440" indent="-91440" eaLnBrk="1" fontAlgn="auto" hangingPunct="1">
              <a:defRPr/>
            </a:pP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Пажљ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иво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запо</a:t>
            </a:r>
            <a:r>
              <a:rPr lang="sr-Cyrl-C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ч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ети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програм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кинезитерапије,а ако има услова и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хидрокинези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терапије</a:t>
            </a:r>
            <a:endParaRPr lang="x-none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91440" indent="-91440" eaLnBrk="1" fontAlgn="auto" hangingPunct="1">
              <a:defRPr/>
            </a:pP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204" name="Čuvar mesta za broj slajda 1">
            <a:extLst>
              <a:ext uri="{FF2B5EF4-FFF2-40B4-BE49-F238E27FC236}">
                <a16:creationId xmlns:a16="http://schemas.microsoft.com/office/drawing/2014/main" id="{1B3DFAE1-2689-418E-993F-F9B0470F36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AC7B658-F6C1-4576-98CF-8319490517B1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2975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slov 1">
            <a:extLst>
              <a:ext uri="{FF2B5EF4-FFF2-40B4-BE49-F238E27FC236}">
                <a16:creationId xmlns:a16="http://schemas.microsoft.com/office/drawing/2014/main" id="{EA1C7492-9625-4110-A8C0-E538EEE7B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ПОДЕЛА</a:t>
            </a:r>
          </a:p>
        </p:txBody>
      </p:sp>
      <p:sp>
        <p:nvSpPr>
          <p:cNvPr id="11267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4FB2212C-F49D-49B7-AA8C-18F28845B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altLang="en-US" sz="3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ЕНДОГЕНЕ 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анатомска и физиолошка промена структура, због премора или пренапрезања</a:t>
            </a:r>
          </a:p>
          <a:p>
            <a:pPr marL="91440" indent="-91440" eaLnBrk="1" fontAlgn="auto" hangingPunct="1">
              <a:defRPr/>
            </a:pPr>
            <a:endParaRPr lang="x-none" altLang="en-US" sz="3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altLang="en-US" sz="3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ЕГЗОГЕНЕ 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деловањем спољних сила или агенаса  </a:t>
            </a: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364" name="Čuvar mesta za broj slajda 1">
            <a:extLst>
              <a:ext uri="{FF2B5EF4-FFF2-40B4-BE49-F238E27FC236}">
                <a16:creationId xmlns:a16="http://schemas.microsoft.com/office/drawing/2014/main" id="{ECA08508-4754-49D0-B1C2-BEB38DDD52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91A9781-F479-4D64-A75A-84B5EC97E3C8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3222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Naslov 1">
            <a:extLst>
              <a:ext uri="{FF2B5EF4-FFF2-40B4-BE49-F238E27FC236}">
                <a16:creationId xmlns:a16="http://schemas.microsoft.com/office/drawing/2014/main" id="{BAF6E53F-2C70-4747-B044-20F91FEFF0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2325" y="758825"/>
            <a:ext cx="7543800" cy="35655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200" b="1"/>
              <a:t>ПОВРЕДЕ ТЕТИВА</a:t>
            </a:r>
          </a:p>
        </p:txBody>
      </p:sp>
    </p:spTree>
  </p:cSld>
  <p:clrMapOvr>
    <a:masterClrMapping/>
  </p:clrMapOvr>
  <p:transition spd="slow" advTm="333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9C48D27C-1FD9-45E9-AD29-76A8C6DBE3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ПОВРЕДЕ ТЕТИВА </a:t>
            </a:r>
          </a:p>
        </p:txBody>
      </p:sp>
      <p:sp>
        <p:nvSpPr>
          <p:cNvPr id="53251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A55DA957-E1F8-4D22-818D-8994C63DD8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828800"/>
            <a:ext cx="7772400" cy="4114800"/>
          </a:xfrm>
        </p:spPr>
        <p:txBody>
          <a:bodyPr anchor="ctr"/>
          <a:lstStyle/>
          <a:p>
            <a:pPr eaLnBrk="1" hangingPunct="1"/>
            <a:r>
              <a:rPr lang="en-US" altLang="en-US" sz="2800">
                <a:cs typeface="Times New Roman" panose="02020603050405020304" pitchFamily="18" charset="0"/>
              </a:rPr>
              <a:t>Брадитрофно ткиво, храни се дифузијом</a:t>
            </a:r>
          </a:p>
          <a:p>
            <a:pPr eaLnBrk="1" hangingPunct="1"/>
            <a:endParaRPr lang="en-US" altLang="en-US" sz="2800"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 sz="2800">
                <a:cs typeface="Times New Roman" panose="02020603050405020304" pitchFamily="18" charset="0"/>
              </a:rPr>
              <a:t>Н</a:t>
            </a:r>
            <a:r>
              <a:rPr lang="en-US" altLang="en-US" sz="2800">
                <a:cs typeface="Times New Roman" panose="02020603050405020304" pitchFamily="18" charset="0"/>
              </a:rPr>
              <a:t>ај</a:t>
            </a:r>
            <a:r>
              <a:rPr lang="sr-Cyrl-CS" altLang="en-US" sz="2800">
                <a:cs typeface="Times New Roman" panose="02020603050405020304" pitchFamily="18" charset="0"/>
              </a:rPr>
              <a:t>ч</a:t>
            </a:r>
            <a:r>
              <a:rPr lang="en-US" altLang="en-US" sz="2800">
                <a:cs typeface="Times New Roman" panose="02020603050405020304" pitchFamily="18" charset="0"/>
              </a:rPr>
              <a:t>е</a:t>
            </a:r>
            <a:r>
              <a:rPr lang="sr-Cyrl-CS" altLang="en-US" sz="2800">
                <a:cs typeface="Times New Roman" panose="02020603050405020304" pitchFamily="18" charset="0"/>
              </a:rPr>
              <a:t>шћ</a:t>
            </a:r>
            <a:r>
              <a:rPr lang="en-US" altLang="en-US" sz="2800">
                <a:cs typeface="Times New Roman" panose="02020603050405020304" pitchFamily="18" charset="0"/>
              </a:rPr>
              <a:t>е  су руптуре екстензора прстију </a:t>
            </a:r>
            <a:r>
              <a:rPr lang="sr-Cyrl-CS" altLang="en-US" sz="2800">
                <a:cs typeface="Times New Roman" panose="02020603050405020304" pitchFamily="18" charset="0"/>
              </a:rPr>
              <a:t>ш</a:t>
            </a:r>
            <a:r>
              <a:rPr lang="en-US" altLang="en-US" sz="2800">
                <a:cs typeface="Times New Roman" panose="02020603050405020304" pitchFamily="18" charset="0"/>
              </a:rPr>
              <a:t>аке</a:t>
            </a:r>
          </a:p>
          <a:p>
            <a:pPr eaLnBrk="1" hangingPunct="1"/>
            <a:endParaRPr lang="en-US" altLang="en-US" sz="2800"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800">
                <a:cs typeface="Times New Roman" panose="02020603050405020304" pitchFamily="18" charset="0"/>
              </a:rPr>
              <a:t>Механизам настанка:</a:t>
            </a:r>
          </a:p>
          <a:p>
            <a:pPr marL="857250" lvl="2" indent="-457200" eaLnBrk="1" hangingPunct="1">
              <a:buSzPct val="110000"/>
              <a:buFont typeface="Wingdings" panose="05000000000000000000" pitchFamily="2" charset="2"/>
              <a:buChar char="§"/>
            </a:pPr>
            <a:r>
              <a:rPr lang="en-US" altLang="en-US" sz="2800">
                <a:cs typeface="Times New Roman" panose="02020603050405020304" pitchFamily="18" charset="0"/>
              </a:rPr>
              <a:t>дејство прекомерне силе (overload)</a:t>
            </a:r>
          </a:p>
          <a:p>
            <a:pPr marL="857250" lvl="2" indent="-457200" eaLnBrk="1" hangingPunct="1">
              <a:buSzPct val="110000"/>
              <a:buFont typeface="Wingdings" panose="05000000000000000000" pitchFamily="2" charset="2"/>
              <a:buChar char="§"/>
            </a:pPr>
            <a:r>
              <a:rPr lang="en-US" altLang="en-US" sz="2800">
                <a:cs typeface="Times New Roman" panose="02020603050405020304" pitchFamily="18" charset="0"/>
              </a:rPr>
              <a:t>преоптерећење (overuse)</a:t>
            </a:r>
          </a:p>
        </p:txBody>
      </p:sp>
      <p:sp>
        <p:nvSpPr>
          <p:cNvPr id="53252" name="Čuvar mesta za broj slajda 1">
            <a:extLst>
              <a:ext uri="{FF2B5EF4-FFF2-40B4-BE49-F238E27FC236}">
                <a16:creationId xmlns:a16="http://schemas.microsoft.com/office/drawing/2014/main" id="{25F979FD-5530-4241-9980-FA7E444588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4E3D07F-B86A-4B40-85B1-63C56E770F4B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4313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slov 3">
            <a:extLst>
              <a:ext uri="{FF2B5EF4-FFF2-40B4-BE49-F238E27FC236}">
                <a16:creationId xmlns:a16="http://schemas.microsoft.com/office/drawing/2014/main" id="{9A34BA30-5584-4D7C-9994-1F96E4899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КЛИНИЧКИ ЗНАЦИ</a:t>
            </a: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РУПТУРЕ ТЕТИВЕ</a:t>
            </a:r>
            <a:endParaRPr lang="en-US" alt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227" name="Čuvar mesta za sadržaj 4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B2207404-16C4-423B-9957-E4EA2F225E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7543800" cy="38862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Bef>
                <a:spcPct val="0"/>
              </a:spcBef>
              <a:defRPr/>
            </a:pPr>
            <a:endParaRPr lang="sr-Cyrl-RS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91440" indent="-91440" eaLnBrk="1" fontAlgn="auto" hangingPunct="1">
              <a:spcBef>
                <a:spcPct val="0"/>
              </a:spcBef>
              <a:defRPr/>
            </a:pPr>
            <a:r>
              <a:rPr lang="sr-Cyrl-R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ј</a:t>
            </a: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ак</a:t>
            </a: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бол</a:t>
            </a: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,</a:t>
            </a:r>
            <a:endParaRPr lang="sr-Cyrl-RS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91440" indent="-91440" eaLnBrk="1" fontAlgn="auto" hangingPunct="1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зву</a:t>
            </a:r>
            <a:r>
              <a:rPr lang="sr-Cyrl-C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ч</a:t>
            </a: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ни</a:t>
            </a: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феномен</a:t>
            </a: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, </a:t>
            </a:r>
            <a:endParaRPr lang="sr-Cyrl-RS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91440" indent="-91440" eaLnBrk="1" fontAlgn="auto" hangingPunct="1">
              <a:spcBef>
                <a:spcPct val="0"/>
              </a:spcBef>
              <a:defRPr/>
            </a:pP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едем</a:t>
            </a: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,</a:t>
            </a:r>
            <a:endParaRPr lang="sr-Cyrl-RS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91440" indent="-91440" eaLnBrk="1" fontAlgn="auto" hangingPunct="1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sr-Cyrl-R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функционална </a:t>
            </a:r>
            <a:r>
              <a:rPr lang="en-US" alt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немо</a:t>
            </a:r>
            <a:r>
              <a:rPr lang="sr-Cyrl-R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ћ</a:t>
            </a:r>
          </a:p>
          <a:p>
            <a:pPr marL="91440" indent="-91440" eaLnBrk="1" fontAlgn="auto" hangingPunct="1">
              <a:spcBef>
                <a:spcPct val="0"/>
              </a:spcBef>
              <a:defRPr/>
            </a:pPr>
            <a:r>
              <a:rPr lang="sr-Cyrl-RS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удубљење</a:t>
            </a:r>
            <a:r>
              <a:rPr lang="en-US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(</a:t>
            </a:r>
            <a:r>
              <a:rPr lang="en-US" alt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брзо</a:t>
            </a:r>
            <a:r>
              <a:rPr lang="en-US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испуњава</a:t>
            </a:r>
            <a:r>
              <a:rPr lang="en-US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хематомом</a:t>
            </a:r>
            <a:r>
              <a:rPr lang="en-US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), </a:t>
            </a:r>
          </a:p>
          <a:p>
            <a:pPr marL="0" lvl="1" indent="0" eaLnBrk="1" fontAlgn="auto" hangingPunct="1">
              <a:buFont typeface="Calibri" panose="020F0502020204030204" pitchFamily="34" charset="0"/>
              <a:buNone/>
              <a:defRPr/>
            </a:pPr>
            <a:r>
              <a:rPr lang="sr-Cyrl-RS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     </a:t>
            </a:r>
            <a:r>
              <a:rPr lang="en-US" alt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бол</a:t>
            </a:r>
            <a:r>
              <a:rPr lang="en-US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на</a:t>
            </a:r>
            <a:r>
              <a:rPr lang="en-US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</a:t>
            </a:r>
            <a:r>
              <a:rPr lang="en-US" alt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притисак</a:t>
            </a:r>
            <a:r>
              <a:rPr lang="en-US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anose="020B0604030504040204" pitchFamily="34" charset="0"/>
              </a:rPr>
              <a:t>  </a:t>
            </a:r>
          </a:p>
        </p:txBody>
      </p:sp>
      <p:sp>
        <p:nvSpPr>
          <p:cNvPr id="54276" name="Čuvar mesta za broj slajda 1">
            <a:extLst>
              <a:ext uri="{FF2B5EF4-FFF2-40B4-BE49-F238E27FC236}">
                <a16:creationId xmlns:a16="http://schemas.microsoft.com/office/drawing/2014/main" id="{0922461C-3B0C-4BA3-8905-42C077CC41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163DBEF-047E-4612-B324-C1C23ABFF3B0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6875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6D3A6F36-7AA4-4A73-A007-C1D09523BA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258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ТЕРАПИЈ</a:t>
            </a: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</a:t>
            </a: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КОД РУПТУРЕ ТЕТИВА</a:t>
            </a:r>
          </a:p>
        </p:txBody>
      </p:sp>
      <p:sp>
        <p:nvSpPr>
          <p:cNvPr id="39939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B3EB983F-4C94-499F-84C5-843D7E0A81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993900"/>
            <a:ext cx="8382000" cy="4530725"/>
          </a:xfrm>
        </p:spPr>
        <p:txBody>
          <a:bodyPr rtlCol="0" anchor="ctr">
            <a:normAutofit lnSpcReduction="10000"/>
          </a:bodyPr>
          <a:lstStyle/>
          <a:p>
            <a:pPr marL="91440" indent="-91440" eaLnBrk="1" fontAlgn="auto" hangingPunct="1">
              <a:defRPr/>
            </a:pPr>
            <a:r>
              <a:rPr lang="sr-Cyrl-RS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Парцијал</a:t>
            </a:r>
            <a:r>
              <a:rPr lang="x-none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на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: имобилизација 8-12нед.+ физикална Тх</a:t>
            </a: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91440" indent="-91440" eaLnBrk="1" fontAlgn="auto" hangingPunct="1">
              <a:defRPr/>
            </a:pPr>
            <a:r>
              <a:rPr lang="sr-Cyrl-RS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Комплет</a:t>
            </a:r>
            <a:r>
              <a:rPr lang="x-none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на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: 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операц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ија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у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првих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24 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h</a:t>
            </a: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91440" indent="-91440" eaLnBrk="1" fontAlgn="auto" hangingPunct="1">
              <a:defRPr/>
            </a:pP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У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фази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имобилизације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након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операције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: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изометријске контракције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, 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IMP</a:t>
            </a:r>
            <a:r>
              <a:rPr lang="sr-Cyrl-C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,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IFS</a:t>
            </a:r>
            <a:r>
              <a:rPr lang="sr-Cyrl-C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...</a:t>
            </a:r>
            <a:endParaRPr lang="x-none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91440" indent="-91440" eaLnBrk="1" fontAlgn="auto" hangingPunct="1">
              <a:defRPr/>
            </a:pP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Након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имобил</a:t>
            </a:r>
            <a:r>
              <a:rPr lang="sr-Cyrl-C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и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зације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: КТХ, ES, IFS, DDS, UZ, ласер, криомасажа, мануелна масажа</a:t>
            </a:r>
            <a:endParaRPr lang="sr-Cyrl-CS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0" indent="0" eaLnBrk="1" fontAlgn="auto" hangingPunct="1">
              <a:buFont typeface="Calibri" panose="020F0502020204030204" pitchFamily="34" charset="0"/>
              <a:buNone/>
              <a:defRPr/>
            </a:pPr>
            <a:endParaRPr lang="x-none" altLang="en-US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</p:txBody>
      </p:sp>
      <p:sp>
        <p:nvSpPr>
          <p:cNvPr id="55300" name="Čuvar mesta za broj slajda 1">
            <a:extLst>
              <a:ext uri="{FF2B5EF4-FFF2-40B4-BE49-F238E27FC236}">
                <a16:creationId xmlns:a16="http://schemas.microsoft.com/office/drawing/2014/main" id="{EB870998-5674-4C0B-B7E3-84AB2110EE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26CA21E-834E-4287-867D-553DC9878B8C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4884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Naslov 1">
            <a:extLst>
              <a:ext uri="{FF2B5EF4-FFF2-40B4-BE49-F238E27FC236}">
                <a16:creationId xmlns:a16="http://schemas.microsoft.com/office/drawing/2014/main" id="{A39C8802-C3B3-4C19-AFB0-B772E2B5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ТЕРАПИЈ</a:t>
            </a: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</a:t>
            </a: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КОД РУПТУРЕ ТЕТИВА</a:t>
            </a: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У ТРЕЋОЈ ФАЗИ</a:t>
            </a:r>
            <a:endParaRPr lang="en-US" alt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97A4FEBA-AD5E-4497-8800-B886FB4C6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038600"/>
          </a:xfrm>
        </p:spPr>
        <p:txBody>
          <a:bodyPr rtlCol="0">
            <a:normAutofit/>
          </a:bodyPr>
          <a:lstStyle/>
          <a:p>
            <a:pPr marL="91440" indent="-91440" eaLnBrk="1" fontAlgn="auto" hangingPunct="1">
              <a:defRPr/>
            </a:pPr>
            <a:r>
              <a:rPr lang="x-none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У трећој фази: КТХ</a:t>
            </a:r>
            <a:r>
              <a:rPr lang="sr-Cyrl-RS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:</a:t>
            </a:r>
            <a:r>
              <a:rPr lang="x-none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истезање </a:t>
            </a:r>
            <a:r>
              <a:rPr lang="x-none" altLang="en-US" sz="2300" dirty="0">
                <a:solidFill>
                  <a:srgbClr val="FF0000"/>
                </a:solidFill>
                <a:cs typeface="Times New Roman" charset="0"/>
              </a:rPr>
              <a:t>активно, НЕ ПАСИВНО!</a:t>
            </a:r>
            <a:r>
              <a:rPr lang="x-none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endParaRPr lang="sr-Cyrl-RS" altLang="en-US" sz="23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91440" indent="-91440" eaLnBrk="1" fontAlgn="auto" hangingPunct="1">
              <a:defRPr/>
            </a:pPr>
            <a:r>
              <a:rPr lang="x-none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</a:t>
            </a:r>
            <a:r>
              <a:rPr lang="sr-Cyrl-RS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                    </a:t>
            </a:r>
            <a:r>
              <a:rPr lang="x-none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хидро</a:t>
            </a:r>
            <a:r>
              <a:rPr lang="sr-Cyrl-RS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кинезитерапија</a:t>
            </a:r>
            <a:r>
              <a:rPr lang="x-none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,</a:t>
            </a:r>
            <a:endParaRPr lang="sr-Cyrl-RS" altLang="en-US" sz="23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91440" indent="-91440" eaLnBrk="1" fontAlgn="auto" hangingPunct="1">
              <a:defRPr/>
            </a:pPr>
            <a:r>
              <a:rPr lang="sr-Cyrl-RS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      </a:t>
            </a:r>
            <a:r>
              <a:rPr lang="x-none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charset="0"/>
              </a:rPr>
              <a:t> прогресивне вежбе са отпором за повређени сегмент</a:t>
            </a:r>
            <a:endParaRPr lang="en-US" altLang="en-US" sz="23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sz="23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sz="2300" dirty="0">
              <a:solidFill>
                <a:schemeClr val="tx1">
                  <a:lumMod val="75000"/>
                  <a:lumOff val="25000"/>
                </a:schemeClr>
              </a:solidFill>
              <a:cs typeface="Times New Roman" charset="0"/>
            </a:endParaRPr>
          </a:p>
          <a:p>
            <a:pPr marL="0" indent="0" eaLnBrk="1" fontAlgn="auto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x-none" altLang="en-US" sz="25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324" name="Čuvar mesta za broj slajda 1">
            <a:extLst>
              <a:ext uri="{FF2B5EF4-FFF2-40B4-BE49-F238E27FC236}">
                <a16:creationId xmlns:a16="http://schemas.microsoft.com/office/drawing/2014/main" id="{14355863-2B22-4E82-BFF1-E04E3738BC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08F719B-C312-464D-ABE2-EAFE1EF02EAB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50327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Naslov 1">
            <a:extLst>
              <a:ext uri="{FF2B5EF4-FFF2-40B4-BE49-F238E27FC236}">
                <a16:creationId xmlns:a16="http://schemas.microsoft.com/office/drawing/2014/main" id="{2612FFAF-F122-40EC-A631-BE1761430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ХРОНИЧНЕ ЛЕЗИЈЕ</a:t>
            </a: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ТЕТИВА</a:t>
            </a:r>
            <a:endParaRPr lang="en-US" alt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963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E1927C0C-C7D6-4E05-A285-D8D2465182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 anchor="ctr">
            <a:normAutofit/>
          </a:bodyPr>
          <a:lstStyle/>
          <a:p>
            <a:pPr marL="91440" indent="-91440" eaLnBrk="1" fontAlgn="auto" hangingPunct="1">
              <a:defRPr/>
            </a:pPr>
            <a:r>
              <a:rPr lang="x-none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Тендинитис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(промена у структури влакана, са </a:t>
            </a:r>
            <a:r>
              <a:rPr lang="x-none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запаљенским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одговором)</a:t>
            </a: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Ентезопатија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x-none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микротрауме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Тендиноза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(дегенеративне промене у структури тетиве, без запаљења)</a:t>
            </a: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x-none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r>
              <a:rPr lang="x-none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Перитендонитис</a:t>
            </a:r>
            <a:r>
              <a:rPr lang="x-none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(запаљење омотача тетиве)</a:t>
            </a: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348" name="Čuvar mesta za broj slajda 1">
            <a:extLst>
              <a:ext uri="{FF2B5EF4-FFF2-40B4-BE49-F238E27FC236}">
                <a16:creationId xmlns:a16="http://schemas.microsoft.com/office/drawing/2014/main" id="{27CCC110-C460-4469-9DAD-2CDBBA0C54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BECE25F-1254-4DFD-BFFC-912146850475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836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Naslov 1">
            <a:extLst>
              <a:ext uri="{FF2B5EF4-FFF2-40B4-BE49-F238E27FC236}">
                <a16:creationId xmlns:a16="http://schemas.microsoft.com/office/drawing/2014/main" id="{18F31FA7-2902-463C-800A-C654B8D8C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ТЕРАПИЈА </a:t>
            </a: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ХРОНИЧН</a:t>
            </a: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ИХ</a:t>
            </a: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ЛЕЗИЈ</a:t>
            </a: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 ТЕТИВА</a:t>
            </a:r>
            <a:endParaRPr lang="en-US" altLang="en-US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371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0882EB0E-C764-4308-A785-E69438CA54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2000" y="2057400"/>
            <a:ext cx="7924800" cy="3063875"/>
          </a:xfrm>
        </p:spPr>
        <p:txBody>
          <a:bodyPr/>
          <a:lstStyle/>
          <a:p>
            <a:pPr lvl="1" eaLnBrk="1" hangingPunct="1"/>
            <a:r>
              <a:rPr lang="en-US" altLang="en-US" sz="2400">
                <a:cs typeface="Times New Roman" panose="02020603050405020304" pitchFamily="18" charset="0"/>
              </a:rPr>
              <a:t>UZ</a:t>
            </a:r>
          </a:p>
          <a:p>
            <a:pPr lvl="1" eaLnBrk="1" hangingPunct="1"/>
            <a:r>
              <a:rPr lang="en-US" altLang="en-US" sz="2400">
                <a:cs typeface="Times New Roman" panose="02020603050405020304" pitchFamily="18" charset="0"/>
              </a:rPr>
              <a:t>IFS</a:t>
            </a:r>
          </a:p>
          <a:p>
            <a:pPr lvl="1" eaLnBrk="1" hangingPunct="1"/>
            <a:r>
              <a:rPr lang="en-US" altLang="en-US" sz="2400">
                <a:cs typeface="Times New Roman" panose="02020603050405020304" pitchFamily="18" charset="0"/>
              </a:rPr>
              <a:t>термо</a:t>
            </a:r>
            <a:r>
              <a:rPr lang="sr-Cyrl-RS" altLang="en-US" sz="2400">
                <a:cs typeface="Times New Roman" panose="02020603050405020304" pitchFamily="18" charset="0"/>
              </a:rPr>
              <a:t>терапија</a:t>
            </a:r>
            <a:endParaRPr lang="en-US" altLang="en-US" sz="2400">
              <a:cs typeface="Times New Roman" panose="02020603050405020304" pitchFamily="18" charset="0"/>
            </a:endParaRPr>
          </a:p>
          <a:p>
            <a:pPr lvl="1" eaLnBrk="1" hangingPunct="1"/>
            <a:r>
              <a:rPr lang="en-US" altLang="en-US" sz="2400">
                <a:cs typeface="Times New Roman" panose="02020603050405020304" pitchFamily="18" charset="0"/>
              </a:rPr>
              <a:t>EF ензимских препарата (heparin, thiomucase</a:t>
            </a:r>
            <a:r>
              <a:rPr lang="sr-Cyrl-RS" altLang="en-US" sz="2400">
                <a:cs typeface="Times New Roman" panose="02020603050405020304" pitchFamily="18" charset="0"/>
              </a:rPr>
              <a:t>..</a:t>
            </a:r>
            <a:r>
              <a:rPr lang="en-US" altLang="en-US" sz="2400">
                <a:cs typeface="Times New Roman" panose="02020603050405020304" pitchFamily="18" charset="0"/>
              </a:rPr>
              <a:t>)</a:t>
            </a:r>
            <a:r>
              <a:rPr lang="sr-Cyrl-RS" altLang="en-US" sz="2400">
                <a:cs typeface="Times New Roman" panose="02020603050405020304" pitchFamily="18" charset="0"/>
              </a:rPr>
              <a:t>,КЈ..</a:t>
            </a:r>
            <a:endParaRPr lang="en-US" altLang="en-US" sz="2400">
              <a:cs typeface="Times New Roman" panose="02020603050405020304" pitchFamily="18" charset="0"/>
            </a:endParaRPr>
          </a:p>
        </p:txBody>
      </p:sp>
      <p:sp>
        <p:nvSpPr>
          <p:cNvPr id="58372" name="Čuvar mesta za broj slajda 2">
            <a:extLst>
              <a:ext uri="{FF2B5EF4-FFF2-40B4-BE49-F238E27FC236}">
                <a16:creationId xmlns:a16="http://schemas.microsoft.com/office/drawing/2014/main" id="{D8A14AC8-DBA1-46B9-9FCA-1171EFE6A8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B184D51-B600-4F32-87C0-104E44EE6310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2858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059B97AB-560E-47B1-A973-B71245362B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153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ЕНТЕЗОПАТИЈЕ (ENTHESITIS)</a:t>
            </a:r>
          </a:p>
        </p:txBody>
      </p:sp>
      <p:sp>
        <p:nvSpPr>
          <p:cNvPr id="59395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BCD9F624-7289-4192-8A5F-1653EAF9CB3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676400"/>
            <a:ext cx="7772400" cy="4343400"/>
          </a:xfrm>
        </p:spPr>
        <p:txBody>
          <a:bodyPr anchor="ctr"/>
          <a:lstStyle/>
          <a:p>
            <a:pPr marL="342900" lvl="1" indent="-342900" eaLnBrk="1" hangingPunct="1">
              <a:spcBef>
                <a:spcPts val="12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 sz="2400">
                <a:cs typeface="Tahoma" panose="020B0604030504040204" pitchFamily="34" charset="0"/>
              </a:rPr>
              <a:t>Дегенеративне промене припоја тетиве услед: </a:t>
            </a:r>
          </a:p>
          <a:p>
            <a:pPr marL="342900" lvl="1" indent="-342900" eaLnBrk="1" hangingPunct="1">
              <a:spcBef>
                <a:spcPts val="1200"/>
              </a:spcBef>
            </a:pPr>
            <a:r>
              <a:rPr lang="en-US" altLang="en-US" sz="2400">
                <a:cs typeface="Tahoma" panose="020B0604030504040204" pitchFamily="34" charset="0"/>
              </a:rPr>
              <a:t>понављане микротрауме или </a:t>
            </a:r>
          </a:p>
          <a:p>
            <a:pPr marL="342900" lvl="1" indent="-342900" eaLnBrk="1" hangingPunct="1">
              <a:spcBef>
                <a:spcPts val="1200"/>
              </a:spcBef>
            </a:pPr>
            <a:r>
              <a:rPr lang="en-US" altLang="en-US" sz="2400">
                <a:cs typeface="Tahoma" panose="020B0604030504040204" pitchFamily="34" charset="0"/>
              </a:rPr>
              <a:t>несразмере оптере</a:t>
            </a:r>
            <a:r>
              <a:rPr lang="sr-Cyrl-CS" altLang="en-US" sz="2400">
                <a:cs typeface="Tahoma" panose="020B0604030504040204" pitchFamily="34" charset="0"/>
              </a:rPr>
              <a:t>ћ</a:t>
            </a:r>
            <a:r>
              <a:rPr lang="en-US" altLang="en-US" sz="2400">
                <a:cs typeface="Tahoma" panose="020B0604030504040204" pitchFamily="34" charset="0"/>
              </a:rPr>
              <a:t>ења и способности тетив</a:t>
            </a:r>
            <a:r>
              <a:rPr lang="sr-Cyrl-RS" altLang="en-US" sz="2400">
                <a:cs typeface="Tahoma" panose="020B0604030504040204" pitchFamily="34" charset="0"/>
              </a:rPr>
              <a:t>е</a:t>
            </a:r>
            <a:r>
              <a:rPr lang="en-US" altLang="en-US" sz="2400">
                <a:cs typeface="Tahoma" panose="020B0604030504040204" pitchFamily="34" charset="0"/>
              </a:rPr>
              <a:t> </a:t>
            </a:r>
          </a:p>
          <a:p>
            <a:pPr eaLnBrk="1" hangingPunct="1"/>
            <a:r>
              <a:rPr lang="en-US" altLang="en-US" sz="2400" b="1">
                <a:cs typeface="Tahoma" panose="020B0604030504040204" pitchFamily="34" charset="0"/>
              </a:rPr>
              <a:t>Клини</a:t>
            </a:r>
            <a:r>
              <a:rPr lang="sr-Cyrl-CS" altLang="en-US" sz="2400" b="1">
                <a:cs typeface="Tahoma" panose="020B0604030504040204" pitchFamily="34" charset="0"/>
              </a:rPr>
              <a:t>ч</a:t>
            </a:r>
            <a:r>
              <a:rPr lang="en-US" altLang="en-US" sz="2400" b="1">
                <a:cs typeface="Tahoma" panose="020B0604030504040204" pitchFamily="34" charset="0"/>
              </a:rPr>
              <a:t>к</a:t>
            </a:r>
            <a:r>
              <a:rPr lang="sr-Cyrl-RS" altLang="en-US" sz="2400" b="1">
                <a:cs typeface="Tahoma" panose="020B0604030504040204" pitchFamily="34" charset="0"/>
              </a:rPr>
              <a:t>и</a:t>
            </a:r>
            <a:r>
              <a:rPr lang="en-US" altLang="en-US" sz="2400">
                <a:cs typeface="Tahoma" panose="020B0604030504040204" pitchFamily="34" charset="0"/>
              </a:rPr>
              <a:t>: </a:t>
            </a:r>
            <a:r>
              <a:rPr lang="en-US" altLang="en-US" sz="2400">
                <a:solidFill>
                  <a:schemeClr val="tx1"/>
                </a:solidFill>
                <a:cs typeface="Tahoma" panose="020B0604030504040204" pitchFamily="34" charset="0"/>
              </a:rPr>
              <a:t>бол при оптере</a:t>
            </a:r>
            <a:r>
              <a:rPr lang="sr-Cyrl-CS" altLang="en-US" sz="2400">
                <a:solidFill>
                  <a:schemeClr val="tx1"/>
                </a:solidFill>
                <a:cs typeface="Tahoma" panose="020B0604030504040204" pitchFamily="34" charset="0"/>
              </a:rPr>
              <a:t>ћ</a:t>
            </a:r>
            <a:r>
              <a:rPr lang="en-US" altLang="en-US" sz="2400">
                <a:solidFill>
                  <a:schemeClr val="tx1"/>
                </a:solidFill>
                <a:cs typeface="Tahoma" panose="020B0604030504040204" pitchFamily="34" charset="0"/>
              </a:rPr>
              <a:t>ењу или на притисак на месту инсерције и ограни</a:t>
            </a:r>
            <a:r>
              <a:rPr lang="sr-Cyrl-CS" altLang="en-US" sz="2400">
                <a:solidFill>
                  <a:schemeClr val="tx1"/>
                </a:solidFill>
                <a:cs typeface="Tahoma" panose="020B0604030504040204" pitchFamily="34" charset="0"/>
              </a:rPr>
              <a:t>ч</a:t>
            </a:r>
            <a:r>
              <a:rPr lang="en-US" altLang="en-US" sz="2400">
                <a:solidFill>
                  <a:schemeClr val="tx1"/>
                </a:solidFill>
                <a:cs typeface="Tahoma" panose="020B0604030504040204" pitchFamily="34" charset="0"/>
              </a:rPr>
              <a:t>ење покрета, касније и бол дуж мишића</a:t>
            </a:r>
          </a:p>
          <a:p>
            <a:pPr eaLnBrk="1" hangingPunct="1"/>
            <a:r>
              <a:rPr lang="en-US" altLang="en-US" sz="2400">
                <a:cs typeface="Tahoma" panose="020B0604030504040204" pitchFamily="34" charset="0"/>
              </a:rPr>
              <a:t>Нај</a:t>
            </a:r>
            <a:r>
              <a:rPr lang="sr-Cyrl-CS" altLang="en-US" sz="2400">
                <a:cs typeface="Tahoma" panose="020B0604030504040204" pitchFamily="34" charset="0"/>
              </a:rPr>
              <a:t>ч</a:t>
            </a:r>
            <a:r>
              <a:rPr lang="en-US" altLang="en-US" sz="2400">
                <a:cs typeface="Tahoma" panose="020B0604030504040204" pitchFamily="34" charset="0"/>
              </a:rPr>
              <a:t>е</a:t>
            </a:r>
            <a:r>
              <a:rPr lang="sr-Cyrl-CS" altLang="en-US" sz="2400">
                <a:cs typeface="Tahoma" panose="020B0604030504040204" pitchFamily="34" charset="0"/>
              </a:rPr>
              <a:t>шћи : </a:t>
            </a:r>
            <a:r>
              <a:rPr lang="en-US" altLang="en-US" sz="2400">
                <a:cs typeface="Tahoma" panose="020B0604030504040204" pitchFamily="34" charset="0"/>
              </a:rPr>
              <a:t>"</a:t>
            </a:r>
            <a:r>
              <a:rPr lang="en-US" altLang="en-US" sz="2400" u="sng">
                <a:cs typeface="Tahoma" panose="020B0604030504040204" pitchFamily="34" charset="0"/>
              </a:rPr>
              <a:t>тениски лакат</a:t>
            </a:r>
            <a:r>
              <a:rPr lang="en-US" altLang="en-US" sz="2400">
                <a:cs typeface="Tahoma" panose="020B0604030504040204" pitchFamily="34" charset="0"/>
                <a:sym typeface="Wingdings" panose="05000000000000000000" pitchFamily="2" charset="2"/>
              </a:rPr>
              <a:t>"</a:t>
            </a:r>
            <a:r>
              <a:rPr lang="en-US" altLang="en-US" sz="2400">
                <a:cs typeface="Tahoma" panose="020B0604030504040204" pitchFamily="34" charset="0"/>
              </a:rPr>
              <a:t> (латерални епикондилитис) и </a:t>
            </a:r>
            <a:r>
              <a:rPr lang="en-US" altLang="en-US" sz="2400">
                <a:cs typeface="Tahoma" panose="020B0604030504040204" pitchFamily="34" charset="0"/>
                <a:sym typeface="Wingdings" panose="05000000000000000000" pitchFamily="2" charset="2"/>
              </a:rPr>
              <a:t>"</a:t>
            </a:r>
            <a:r>
              <a:rPr lang="en-US" altLang="en-US" sz="2400" u="sng">
                <a:cs typeface="Tahoma" panose="020B0604030504040204" pitchFamily="34" charset="0"/>
              </a:rPr>
              <a:t>копља</a:t>
            </a:r>
            <a:r>
              <a:rPr lang="sr-Cyrl-CS" altLang="en-US" sz="2400" u="sng">
                <a:cs typeface="Tahoma" panose="020B0604030504040204" pitchFamily="34" charset="0"/>
              </a:rPr>
              <a:t>ш</a:t>
            </a:r>
            <a:r>
              <a:rPr lang="en-US" altLang="en-US" sz="2400" u="sng">
                <a:cs typeface="Tahoma" panose="020B0604030504040204" pitchFamily="34" charset="0"/>
              </a:rPr>
              <a:t>ки лакат</a:t>
            </a:r>
            <a:r>
              <a:rPr lang="en-US" altLang="en-US" sz="2400" u="sng"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en-US" altLang="en-US" sz="2400">
                <a:cs typeface="Tahoma" panose="020B0604030504040204" pitchFamily="34" charset="0"/>
                <a:sym typeface="Wingdings" panose="05000000000000000000" pitchFamily="2" charset="2"/>
              </a:rPr>
              <a:t>" </a:t>
            </a:r>
            <a:r>
              <a:rPr lang="en-US" altLang="en-US" sz="2400">
                <a:cs typeface="Tahoma" panose="020B0604030504040204" pitchFamily="34" charset="0"/>
              </a:rPr>
              <a:t>(медијални епикондилитис) </a:t>
            </a:r>
          </a:p>
        </p:txBody>
      </p:sp>
      <p:sp>
        <p:nvSpPr>
          <p:cNvPr id="59396" name="Čuvar mesta za broj slajda 1">
            <a:extLst>
              <a:ext uri="{FF2B5EF4-FFF2-40B4-BE49-F238E27FC236}">
                <a16:creationId xmlns:a16="http://schemas.microsoft.com/office/drawing/2014/main" id="{4E3CD8E3-C6A8-4E83-8E83-EDE1369C40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286628-2CE2-4281-823F-02C6D17E891A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5086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056AB25F-CC05-4D9D-8436-9645855A60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ТЕРАПИЈА ЕНТЕНЗИТИСА</a:t>
            </a:r>
          </a:p>
        </p:txBody>
      </p:sp>
      <p:sp>
        <p:nvSpPr>
          <p:cNvPr id="60419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99640C38-45B4-4071-A96D-FFBE4C3984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eaLnBrk="1" hangingPunct="1">
              <a:lnSpc>
                <a:spcPct val="110000"/>
              </a:lnSpc>
            </a:pPr>
            <a:r>
              <a:rPr lang="en-US" altLang="en-US" sz="2500">
                <a:cs typeface="Tahoma" panose="020B0604030504040204" pitchFamily="34" charset="0"/>
              </a:rPr>
              <a:t>У првој фази </a:t>
            </a:r>
            <a:r>
              <a:rPr lang="en-US" altLang="en-US" sz="2500">
                <a:cs typeface="Tahom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2500">
                <a:cs typeface="Tahoma" panose="020B0604030504040204" pitchFamily="34" charset="0"/>
              </a:rPr>
              <a:t> јак бол </a:t>
            </a:r>
            <a:r>
              <a:rPr lang="en-US" altLang="en-US" sz="2500">
                <a:cs typeface="Tahom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2500">
                <a:cs typeface="Tahoma" panose="020B0604030504040204" pitchFamily="34" charset="0"/>
              </a:rPr>
              <a:t> локална инфилтрација анестетика</a:t>
            </a: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endParaRPr lang="en-US" altLang="en-US" sz="2500">
              <a:cs typeface="Tahoma" panose="020B0604030504040204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en-US" sz="2500">
                <a:cs typeface="Tahoma" panose="020B0604030504040204" pitchFamily="34" charset="0"/>
              </a:rPr>
              <a:t>Физикална Тх</a:t>
            </a: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endParaRPr lang="en-US" altLang="en-US" sz="2500">
              <a:cs typeface="Tahoma" panose="020B0604030504040204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en-US" sz="2500">
                <a:cs typeface="Tahoma" panose="020B0604030504040204" pitchFamily="34" charset="0"/>
              </a:rPr>
              <a:t>Оперативно ле</a:t>
            </a:r>
            <a:r>
              <a:rPr lang="sr-Cyrl-CS" altLang="en-US" sz="2500">
                <a:cs typeface="Tahoma" panose="020B0604030504040204" pitchFamily="34" charset="0"/>
              </a:rPr>
              <a:t>ч</a:t>
            </a:r>
            <a:r>
              <a:rPr lang="en-US" altLang="en-US" sz="2500">
                <a:cs typeface="Tahoma" panose="020B0604030504040204" pitchFamily="34" charset="0"/>
              </a:rPr>
              <a:t>ење (парцијална тенотомија или денервација)</a:t>
            </a:r>
          </a:p>
        </p:txBody>
      </p:sp>
      <p:sp>
        <p:nvSpPr>
          <p:cNvPr id="60420" name="Čuvar mesta za broj slajda 1">
            <a:extLst>
              <a:ext uri="{FF2B5EF4-FFF2-40B4-BE49-F238E27FC236}">
                <a16:creationId xmlns:a16="http://schemas.microsoft.com/office/drawing/2014/main" id="{57720C72-CE19-4343-A608-E0C1F10C09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77FBDFF-7D4D-491C-90B5-1C26E2C1E53E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309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Naslov 1">
            <a:extLst>
              <a:ext uri="{FF2B5EF4-FFF2-40B4-BE49-F238E27FC236}">
                <a16:creationId xmlns:a16="http://schemas.microsoft.com/office/drawing/2014/main" id="{889848D3-3DFC-454E-8F31-604CF1B77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2325" y="758825"/>
            <a:ext cx="7543800" cy="35655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200" b="1"/>
              <a:t>ПОВРЕДЕ ЗГЛОБОВА</a:t>
            </a:r>
          </a:p>
        </p:txBody>
      </p:sp>
    </p:spTree>
  </p:cSld>
  <p:clrMapOvr>
    <a:masterClrMapping/>
  </p:clrMapOvr>
  <p:transition spd="slow" advTm="5188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slov 1">
            <a:extLst>
              <a:ext uri="{FF2B5EF4-FFF2-40B4-BE49-F238E27FC236}">
                <a16:creationId xmlns:a16="http://schemas.microsoft.com/office/drawing/2014/main" id="{04F7CD27-9A95-4A79-9B9C-0F4393BED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УНУТРАШЊИ ФАКТОРИ </a:t>
            </a:r>
          </a:p>
        </p:txBody>
      </p:sp>
      <p:sp>
        <p:nvSpPr>
          <p:cNvPr id="12291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D278A40F-C322-459C-AE07-94524956D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91440" indent="-91440" eaLnBrk="1" fontAlgn="auto" hangingPunct="1">
              <a:defRPr/>
            </a:pPr>
            <a:r>
              <a:rPr lang="en-US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Старост</a:t>
            </a:r>
          </a:p>
          <a:p>
            <a:pPr marL="91440" indent="-91440" eaLnBrk="1" fontAlgn="auto" hangingPunct="1">
              <a:defRPr/>
            </a:pPr>
            <a:r>
              <a:rPr lang="en-US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Пол</a:t>
            </a:r>
          </a:p>
          <a:p>
            <a:pPr marL="91440" indent="-91440" eaLnBrk="1" fontAlgn="auto" hangingPunct="1">
              <a:defRPr/>
            </a:pPr>
            <a:r>
              <a:rPr lang="en-US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Претходне повреде</a:t>
            </a:r>
          </a:p>
          <a:p>
            <a:pPr marL="91440" indent="-91440" eaLnBrk="1" fontAlgn="auto" hangingPunct="1">
              <a:defRPr/>
            </a:pPr>
            <a:r>
              <a:rPr lang="en-US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Аномалије у грађи</a:t>
            </a:r>
          </a:p>
          <a:p>
            <a:pPr marL="91440" indent="-91440" eaLnBrk="1" fontAlgn="auto" hangingPunct="1">
              <a:defRPr/>
            </a:pPr>
            <a:r>
              <a:rPr lang="en-US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Флексибилност</a:t>
            </a:r>
          </a:p>
          <a:p>
            <a:pPr marL="91440" indent="-91440" eaLnBrk="1" fontAlgn="auto" hangingPunct="1">
              <a:defRPr/>
            </a:pPr>
            <a:r>
              <a:rPr lang="en-US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Физичка способност</a:t>
            </a:r>
          </a:p>
          <a:p>
            <a:pPr marL="91440" indent="-91440" eaLnBrk="1" fontAlgn="auto" hangingPunct="1">
              <a:defRPr/>
            </a:pPr>
            <a:r>
              <a:rPr lang="en-US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Мишићни ди</a:t>
            </a:r>
            <a:r>
              <a:rPr lang="sr-Cyrl-CS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с</a:t>
            </a:r>
            <a:r>
              <a:rPr lang="en-US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баланс</a:t>
            </a:r>
          </a:p>
          <a:p>
            <a:pPr marL="91440" indent="-91440" eaLnBrk="1" fontAlgn="auto" hangingPunct="1">
              <a:defRPr/>
            </a:pPr>
            <a:r>
              <a:rPr lang="en-US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БМИ</a:t>
            </a:r>
          </a:p>
          <a:p>
            <a:pPr marL="91440" indent="-91440" eaLnBrk="1" fontAlgn="auto" hangingPunct="1">
              <a:defRPr/>
            </a:pPr>
            <a:r>
              <a:rPr lang="en-US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Психолошки фактори</a:t>
            </a:r>
          </a:p>
          <a:p>
            <a:pPr marL="91440" indent="-91440" eaLnBrk="1" fontAlgn="auto" hangingPunct="1">
              <a:defRPr/>
            </a:pPr>
            <a:r>
              <a:rPr lang="en-US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Системске болести</a:t>
            </a:r>
          </a:p>
          <a:p>
            <a:pPr marL="91440" indent="-91440" eaLnBrk="1" fontAlgn="auto" hangingPunct="1">
              <a:defRPr/>
            </a:pPr>
            <a:endParaRPr lang="en-US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defRPr/>
            </a:pPr>
            <a:endParaRPr lang="en-US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388" name="Čuvar mesta za broj slajda 1">
            <a:extLst>
              <a:ext uri="{FF2B5EF4-FFF2-40B4-BE49-F238E27FC236}">
                <a16:creationId xmlns:a16="http://schemas.microsoft.com/office/drawing/2014/main" id="{4B898187-AC8E-479C-B183-5C6A02A7F2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9AFFDC-5BD2-4D99-B33D-D8FA1DFF9FCE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9158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6D87B307-02B9-44AA-B84C-B6874543A5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ПОВРЕДЕ ЗГЛОБОВА </a:t>
            </a:r>
          </a:p>
        </p:txBody>
      </p:sp>
      <p:sp>
        <p:nvSpPr>
          <p:cNvPr id="62467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6F7E46F8-1468-418E-B30C-5A4F5DE16C4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051050" y="1844675"/>
            <a:ext cx="5473700" cy="4286250"/>
          </a:xfrm>
        </p:spPr>
        <p:txBody>
          <a:bodyPr anchor="ctr"/>
          <a:lstStyle/>
          <a:p>
            <a:pPr eaLnBrk="1" hangingPunct="1">
              <a:lnSpc>
                <a:spcPct val="250000"/>
              </a:lnSpc>
            </a:pPr>
            <a:r>
              <a:rPr lang="en-US" altLang="en-US">
                <a:cs typeface="Times New Roman" panose="02020603050405020304" pitchFamily="18" charset="0"/>
              </a:rPr>
              <a:t>Contusio (нагње</a:t>
            </a:r>
            <a:r>
              <a:rPr lang="sr-Cyrl-CS" altLang="en-US">
                <a:cs typeface="Times New Roman" panose="02020603050405020304" pitchFamily="18" charset="0"/>
              </a:rPr>
              <a:t>ч</a:t>
            </a:r>
            <a:r>
              <a:rPr lang="en-US" altLang="en-US">
                <a:cs typeface="Times New Roman" panose="02020603050405020304" pitchFamily="18" charset="0"/>
              </a:rPr>
              <a:t>e</a:t>
            </a:r>
            <a:r>
              <a:rPr lang="sr-Cyrl-CS" altLang="en-US">
                <a:cs typeface="Times New Roman" panose="02020603050405020304" pitchFamily="18" charset="0"/>
              </a:rPr>
              <a:t>њ</a:t>
            </a:r>
            <a:r>
              <a:rPr lang="en-US" altLang="en-US">
                <a:cs typeface="Times New Roman" panose="02020603050405020304" pitchFamily="18" charset="0"/>
              </a:rPr>
              <a:t>e)</a:t>
            </a:r>
          </a:p>
          <a:p>
            <a:pPr eaLnBrk="1" hangingPunct="1">
              <a:lnSpc>
                <a:spcPct val="250000"/>
              </a:lnSpc>
            </a:pPr>
            <a:r>
              <a:rPr lang="en-US" altLang="en-US">
                <a:cs typeface="Times New Roman" panose="02020603050405020304" pitchFamily="18" charset="0"/>
              </a:rPr>
              <a:t>Distorsio (уган</a:t>
            </a:r>
            <a:r>
              <a:rPr lang="sr-Cyrl-CS" altLang="en-US">
                <a:cs typeface="Times New Roman" panose="02020603050405020304" pitchFamily="18" charset="0"/>
              </a:rPr>
              <a:t>ућ</a:t>
            </a:r>
            <a:r>
              <a:rPr lang="en-US" altLang="en-US">
                <a:cs typeface="Times New Roman" panose="02020603050405020304" pitchFamily="18" charset="0"/>
              </a:rPr>
              <a:t>е)</a:t>
            </a:r>
          </a:p>
          <a:p>
            <a:pPr eaLnBrk="1" hangingPunct="1">
              <a:lnSpc>
                <a:spcPct val="250000"/>
              </a:lnSpc>
            </a:pPr>
            <a:r>
              <a:rPr lang="en-US" altLang="en-US">
                <a:cs typeface="Times New Roman" panose="02020603050405020304" pitchFamily="18" charset="0"/>
              </a:rPr>
              <a:t>Luxatio (</a:t>
            </a:r>
            <a:r>
              <a:rPr lang="sr-Cyrl-CS" altLang="en-US">
                <a:cs typeface="Times New Roman" panose="02020603050405020304" pitchFamily="18" charset="0"/>
              </a:rPr>
              <a:t>ишчашење</a:t>
            </a:r>
            <a:r>
              <a:rPr lang="en-US" altLang="en-US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2468" name="Čuvar mesta za broj slajda 1">
            <a:extLst>
              <a:ext uri="{FF2B5EF4-FFF2-40B4-BE49-F238E27FC236}">
                <a16:creationId xmlns:a16="http://schemas.microsoft.com/office/drawing/2014/main" id="{47CA49FE-AAD9-4954-889D-22703C975F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CA358B-0976-499D-A4D3-797FE775333E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50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0342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>
            <a:extLst>
              <a:ext uri="{FF2B5EF4-FFF2-40B4-BE49-F238E27FC236}">
                <a16:creationId xmlns:a16="http://schemas.microsoft.com/office/drawing/2014/main" id="{913D6853-DC90-4F62-8F84-1E0E88352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altLang="en-US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Контузија раменог згоба</a:t>
            </a:r>
            <a:endParaRPr lang="en-US" altLang="en-US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63491" name="Content Placeholder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7B3DE51C-90AD-4342-B263-91A3639666C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>
                <a:cs typeface="Tahoma" panose="020B0604030504040204" pitchFamily="34" charset="0"/>
              </a:rPr>
              <a:t>Бол</a:t>
            </a:r>
          </a:p>
          <a:p>
            <a:pPr eaLnBrk="1" hangingPunct="1"/>
            <a:r>
              <a:rPr lang="sr-Cyrl-CS" altLang="en-US">
                <a:cs typeface="Tahoma" panose="020B0604030504040204" pitchFamily="34" charset="0"/>
              </a:rPr>
              <a:t>Ограничена покретљивост</a:t>
            </a:r>
          </a:p>
          <a:p>
            <a:pPr eaLnBrk="1" hangingPunct="1"/>
            <a:r>
              <a:rPr lang="sr-Cyrl-CS" altLang="en-US">
                <a:cs typeface="Tahoma" panose="020B0604030504040204" pitchFamily="34" charset="0"/>
              </a:rPr>
              <a:t>Хематом</a:t>
            </a:r>
          </a:p>
          <a:p>
            <a:pPr eaLnBrk="1" hangingPunct="1"/>
            <a:r>
              <a:rPr lang="sr-Cyrl-CS" altLang="en-US">
                <a:cs typeface="Tahoma" panose="020B0604030504040204" pitchFamily="34" charset="0"/>
              </a:rPr>
              <a:t>Мишићна слабост </a:t>
            </a:r>
            <a:endParaRPr lang="en-US" altLang="en-US">
              <a:cs typeface="Tahoma" panose="020B0604030504040204" pitchFamily="34" charset="0"/>
            </a:endParaRPr>
          </a:p>
          <a:p>
            <a:pPr eaLnBrk="1" hangingPunct="1"/>
            <a:r>
              <a:rPr lang="sr-Cyrl-CS" altLang="en-US">
                <a:cs typeface="Tahoma" panose="020B0604030504040204" pitchFamily="34" charset="0"/>
              </a:rPr>
              <a:t>Ослабљена функција</a:t>
            </a:r>
          </a:p>
          <a:p>
            <a:pPr eaLnBrk="1" hangingPunct="1"/>
            <a:endParaRPr lang="sr-Cyrl-CS" altLang="en-US">
              <a:cs typeface="Tahoma" panose="020B060403050404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sr-Cyrl-CS" altLang="en-US">
                <a:cs typeface="Tahoma" panose="020B0604030504040204" pitchFamily="34" charset="0"/>
              </a:rPr>
              <a:t>Позиционирање!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sr-Latn-RS" altLang="en-US">
                <a:cs typeface="Tahoma" panose="020B0604030504040204" pitchFamily="34" charset="0"/>
              </a:rPr>
              <a:t>RICE</a:t>
            </a:r>
            <a:r>
              <a:rPr lang="sr-Cyrl-RS" altLang="en-US">
                <a:cs typeface="Tahoma" panose="020B0604030504040204" pitchFamily="34" charset="0"/>
              </a:rPr>
              <a:t> нарочито првих 24 сата,а затим фиѕикално лечење у складу са тегобама</a:t>
            </a:r>
            <a:endParaRPr lang="sr-Cyrl-CS" altLang="en-US"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 advTm="140165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589C38A9-5DBD-461D-B7EA-4977FFB2F2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11188" y="152400"/>
            <a:ext cx="7772400" cy="1295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ДИСТОРЗИЈА</a:t>
            </a:r>
          </a:p>
        </p:txBody>
      </p:sp>
      <p:sp>
        <p:nvSpPr>
          <p:cNvPr id="64515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9A99E6CD-B208-4BDA-90C5-C80089F961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4953000" cy="4800600"/>
          </a:xfrm>
        </p:spPr>
        <p:txBody>
          <a:bodyPr anchor="ctr"/>
          <a:lstStyle/>
          <a:p>
            <a:pPr eaLnBrk="1" hangingPunct="1">
              <a:spcBef>
                <a:spcPts val="2400"/>
              </a:spcBef>
            </a:pPr>
            <a:r>
              <a:rPr lang="en-US" altLang="en-US" sz="2800" dirty="0" err="1">
                <a:cs typeface="Tahoma" panose="020B0604030504040204" pitchFamily="34" charset="0"/>
              </a:rPr>
              <a:t>Прекомерни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покрет</a:t>
            </a:r>
            <a:r>
              <a:rPr lang="en-US" altLang="en-US" sz="2800" dirty="0">
                <a:cs typeface="Tahoma" panose="020B0604030504040204" pitchFamily="34" charset="0"/>
              </a:rPr>
              <a:t> у </a:t>
            </a:r>
            <a:r>
              <a:rPr lang="en-US" altLang="en-US" sz="2800" dirty="0" err="1">
                <a:cs typeface="Tahoma" panose="020B0604030504040204" pitchFamily="34" charset="0"/>
              </a:rPr>
              <a:t>зглобу</a:t>
            </a:r>
            <a:endParaRPr lang="en-US" altLang="en-US" sz="2800" dirty="0">
              <a:cs typeface="Tahoma" panose="020B0604030504040204" pitchFamily="34" charset="0"/>
            </a:endParaRPr>
          </a:p>
          <a:p>
            <a:pPr eaLnBrk="1" hangingPunct="1">
              <a:spcBef>
                <a:spcPts val="2400"/>
              </a:spcBef>
            </a:pPr>
            <a:r>
              <a:rPr lang="en-US" altLang="en-US" sz="2800" dirty="0" err="1">
                <a:cs typeface="Tahoma" panose="020B0604030504040204" pitchFamily="34" charset="0"/>
              </a:rPr>
              <a:t>Мо</a:t>
            </a:r>
            <a:r>
              <a:rPr lang="sr-Cyrl-CS" altLang="en-US" sz="2800" dirty="0">
                <a:cs typeface="Tahoma" panose="020B0604030504040204" pitchFamily="34" charset="0"/>
              </a:rPr>
              <a:t>ж</a:t>
            </a:r>
            <a:r>
              <a:rPr lang="en-US" altLang="en-US" sz="2800" dirty="0">
                <a:cs typeface="Tahoma" panose="020B0604030504040204" pitchFamily="34" charset="0"/>
              </a:rPr>
              <a:t>е </a:t>
            </a:r>
            <a:r>
              <a:rPr lang="en-US" altLang="en-US" sz="2800" dirty="0" err="1">
                <a:cs typeface="Tahoma" panose="020B0604030504040204" pitchFamily="34" charset="0"/>
              </a:rPr>
              <a:t>до</a:t>
            </a:r>
            <a:r>
              <a:rPr lang="sr-Cyrl-CS" altLang="en-US" sz="2800" dirty="0">
                <a:cs typeface="Tahoma" panose="020B0604030504040204" pitchFamily="34" charset="0"/>
              </a:rPr>
              <a:t>ћ</a:t>
            </a:r>
            <a:r>
              <a:rPr lang="en-US" altLang="en-US" sz="2800" dirty="0">
                <a:cs typeface="Tahoma" panose="020B0604030504040204" pitchFamily="34" charset="0"/>
              </a:rPr>
              <a:t>и </a:t>
            </a:r>
            <a:r>
              <a:rPr lang="en-US" altLang="en-US" sz="2800" dirty="0" err="1">
                <a:cs typeface="Tahoma" panose="020B0604030504040204" pitchFamily="34" charset="0"/>
              </a:rPr>
              <a:t>и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до</a:t>
            </a:r>
            <a:r>
              <a:rPr lang="en-US" altLang="en-US" sz="2800" dirty="0">
                <a:cs typeface="Tahoma" panose="020B0604030504040204" pitchFamily="34" charset="0"/>
              </a:rPr>
              <a:t> о</a:t>
            </a:r>
            <a:r>
              <a:rPr lang="sr-Cyrl-CS" altLang="en-US" sz="2800" dirty="0">
                <a:cs typeface="Tahoma" panose="020B0604030504040204" pitchFamily="34" charset="0"/>
              </a:rPr>
              <a:t>ш</a:t>
            </a:r>
            <a:r>
              <a:rPr lang="en-US" altLang="en-US" sz="2800" dirty="0" err="1">
                <a:cs typeface="Tahoma" panose="020B0604030504040204" pitchFamily="34" charset="0"/>
              </a:rPr>
              <a:t>те</a:t>
            </a:r>
            <a:r>
              <a:rPr lang="sr-Cyrl-CS" altLang="en-US" sz="2800" dirty="0">
                <a:cs typeface="Tahoma" panose="020B0604030504040204" pitchFamily="34" charset="0"/>
              </a:rPr>
              <a:t>ћ</a:t>
            </a:r>
            <a:r>
              <a:rPr lang="en-US" altLang="en-US" sz="2800" dirty="0" err="1">
                <a:cs typeface="Tahoma" panose="020B0604030504040204" pitchFamily="34" charset="0"/>
              </a:rPr>
              <a:t>ења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тетивног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апарата</a:t>
            </a:r>
            <a:endParaRPr lang="en-US" altLang="en-US" sz="2800" dirty="0">
              <a:cs typeface="Tahoma" panose="020B0604030504040204" pitchFamily="34" charset="0"/>
            </a:endParaRPr>
          </a:p>
          <a:p>
            <a:pPr eaLnBrk="1" hangingPunct="1">
              <a:spcBef>
                <a:spcPts val="2400"/>
              </a:spcBef>
            </a:pPr>
            <a:r>
              <a:rPr lang="en-US" altLang="en-US" sz="2800" dirty="0" err="1">
                <a:cs typeface="Tahoma" panose="020B0604030504040204" pitchFamily="34" charset="0"/>
              </a:rPr>
              <a:t>Нај</a:t>
            </a:r>
            <a:r>
              <a:rPr lang="sr-Cyrl-CS" altLang="en-US" sz="2800" dirty="0">
                <a:cs typeface="Tahoma" panose="020B0604030504040204" pitchFamily="34" charset="0"/>
              </a:rPr>
              <a:t>ч</a:t>
            </a:r>
            <a:r>
              <a:rPr lang="en-US" altLang="en-US" sz="2800" dirty="0">
                <a:cs typeface="Tahoma" panose="020B0604030504040204" pitchFamily="34" charset="0"/>
              </a:rPr>
              <a:t>е</a:t>
            </a:r>
            <a:r>
              <a:rPr lang="sr-Cyrl-CS" altLang="en-US" sz="2800" dirty="0" err="1">
                <a:cs typeface="Tahoma" panose="020B0604030504040204" pitchFamily="34" charset="0"/>
              </a:rPr>
              <a:t>шћ</a:t>
            </a:r>
            <a:r>
              <a:rPr lang="en-US" altLang="en-US" sz="2800" dirty="0">
                <a:cs typeface="Tahoma" panose="020B0604030504040204" pitchFamily="34" charset="0"/>
              </a:rPr>
              <a:t>е - </a:t>
            </a:r>
            <a:r>
              <a:rPr lang="sr-Cyrl-RS" altLang="en-US" sz="2800" dirty="0">
                <a:cs typeface="Tahoma" panose="020B0604030504040204" pitchFamily="34" charset="0"/>
              </a:rPr>
              <a:t>раме</a:t>
            </a:r>
            <a:r>
              <a:rPr lang="en-US" altLang="en-US" sz="2800" dirty="0" err="1">
                <a:cs typeface="Tahoma" panose="020B0604030504040204" pitchFamily="34" charset="0"/>
              </a:rPr>
              <a:t>ни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зглоб</a:t>
            </a:r>
            <a:r>
              <a:rPr lang="sr-Cyrl-RS" altLang="en-US" sz="2800" dirty="0">
                <a:cs typeface="Tahoma" panose="020B0604030504040204" pitchFamily="34" charset="0"/>
              </a:rPr>
              <a:t>, ситни зглобови шаке</a:t>
            </a:r>
            <a:endParaRPr lang="en-US" altLang="en-US" sz="2800" dirty="0">
              <a:cs typeface="Tahoma" panose="020B0604030504040204" pitchFamily="34" charset="0"/>
            </a:endParaRPr>
          </a:p>
        </p:txBody>
      </p:sp>
      <p:sp>
        <p:nvSpPr>
          <p:cNvPr id="64516" name="Čuvar mesta za broj slajda 1">
            <a:extLst>
              <a:ext uri="{FF2B5EF4-FFF2-40B4-BE49-F238E27FC236}">
                <a16:creationId xmlns:a16="http://schemas.microsoft.com/office/drawing/2014/main" id="{94607997-778E-44E8-A6F2-F83FE93B15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7889B4-28BC-49CC-BE40-7F0BB3F36957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52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6333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Naslov 1">
            <a:extLst>
              <a:ext uri="{FF2B5EF4-FFF2-40B4-BE49-F238E27FC236}">
                <a16:creationId xmlns:a16="http://schemas.microsoft.com/office/drawing/2014/main" id="{C090CF37-884D-46B7-8E29-7051D1342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ПРВИ СТЕПЕН ДИСТОРЗИЈЕ</a:t>
            </a:r>
          </a:p>
        </p:txBody>
      </p:sp>
      <p:sp>
        <p:nvSpPr>
          <p:cNvPr id="71683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3FC33269-EAE1-41A6-B7E0-AD7F4ACA02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6738938" cy="4114800"/>
          </a:xfrm>
        </p:spPr>
        <p:txBody>
          <a:bodyPr rtlCol="0" anchor="ctr">
            <a:normAutofit fontScale="92500"/>
          </a:bodyPr>
          <a:lstStyle/>
          <a:p>
            <a:pPr marL="0" lvl="1" indent="0" eaLnBrk="1" fontAlgn="auto" hangingPunct="1">
              <a:lnSpc>
                <a:spcPct val="110000"/>
              </a:lnSpc>
              <a:spcBef>
                <a:spcPts val="24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None/>
              <a:defRPr/>
            </a:pPr>
            <a:endParaRPr lang="x-none" altLang="en-US" b="1" dirty="0">
              <a:solidFill>
                <a:schemeClr val="tx1">
                  <a:lumMod val="75000"/>
                  <a:lumOff val="25000"/>
                </a:schemeClr>
              </a:solidFill>
              <a:cs typeface="Tahoma" pitchFamily="34" charset="0"/>
            </a:endParaRPr>
          </a:p>
          <a:p>
            <a:pPr marL="457200" lvl="1" indent="-457200" eaLnBrk="1" fontAlgn="auto" hangingPunct="1">
              <a:lnSpc>
                <a:spcPct val="110000"/>
              </a:lnSpc>
              <a:spcBef>
                <a:spcPts val="24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Делимично истезање 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лигамената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и зглобне чауре</a:t>
            </a:r>
          </a:p>
          <a:p>
            <a:pPr marL="457200" lvl="1" indent="-457200" eaLnBrk="1" fontAlgn="auto" hangingPunct="1">
              <a:lnSpc>
                <a:spcPct val="110000"/>
              </a:lnSpc>
              <a:spcBef>
                <a:spcPts val="24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Зглоб је отечен (после неколико дана), болан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при прегледу је 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стабилан</a:t>
            </a:r>
          </a:p>
          <a:p>
            <a:pPr marL="457200" lvl="1" indent="-457200" eaLnBrk="1" fontAlgn="auto" hangingPunct="1">
              <a:lnSpc>
                <a:spcPct val="110000"/>
              </a:lnSpc>
              <a:spcBef>
                <a:spcPts val="24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x-none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ТЕРАПИЈА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: RICE; физикална терапија (UZ, EF, IFS, IMP, ласер, хидро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кинезитерапија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, КТХ)</a:t>
            </a:r>
          </a:p>
          <a:p>
            <a:pPr marL="457200" lvl="1" indent="-457200" eaLnBrk="1" fontAlgn="auto" hangingPunct="1">
              <a:lnSpc>
                <a:spcPct val="110000"/>
              </a:lnSpc>
              <a:spcBef>
                <a:spcPts val="24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/>
            </a:pPr>
            <a:endParaRPr lang="x-none" altLang="en-US" dirty="0">
              <a:solidFill>
                <a:schemeClr val="tx1">
                  <a:lumMod val="75000"/>
                  <a:lumOff val="25000"/>
                </a:schemeClr>
              </a:solidFill>
              <a:cs typeface="Tahoma" pitchFamily="34" charset="0"/>
            </a:endParaRPr>
          </a:p>
        </p:txBody>
      </p:sp>
      <p:sp>
        <p:nvSpPr>
          <p:cNvPr id="65540" name="Čuvar mesta za broj slajda 1">
            <a:extLst>
              <a:ext uri="{FF2B5EF4-FFF2-40B4-BE49-F238E27FC236}">
                <a16:creationId xmlns:a16="http://schemas.microsoft.com/office/drawing/2014/main" id="{ACA90717-8EA6-4FED-8906-2ABC1D7E15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0485F96-8954-4715-B55B-9C6175A2A783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701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Naslov 1">
            <a:extLst>
              <a:ext uri="{FF2B5EF4-FFF2-40B4-BE49-F238E27FC236}">
                <a16:creationId xmlns:a16="http://schemas.microsoft.com/office/drawing/2014/main" id="{ED95FD55-8C71-4A39-9B92-3D37121B9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ДРУГИ СТЕПЕН ДИСТОРЗИЈЕ</a:t>
            </a:r>
          </a:p>
        </p:txBody>
      </p:sp>
      <p:sp>
        <p:nvSpPr>
          <p:cNvPr id="66563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A9164C28-C8E8-47BD-8FE2-D716B0D7E41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838200" y="1905000"/>
            <a:ext cx="7467600" cy="4114800"/>
          </a:xfrm>
        </p:spPr>
        <p:txBody>
          <a:bodyPr/>
          <a:lstStyle/>
          <a:p>
            <a:pPr marL="342900" lvl="1" indent="-342900" eaLnBrk="1" hangingPunct="1">
              <a:spcBef>
                <a:spcPts val="24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 sz="2800" dirty="0" err="1">
                <a:cs typeface="Tahoma" panose="020B0604030504040204" pitchFamily="34" charset="0"/>
              </a:rPr>
              <a:t>Напрснуће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меких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структура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зглоба</a:t>
            </a:r>
            <a:r>
              <a:rPr lang="en-US" altLang="en-US" sz="2800" dirty="0">
                <a:cs typeface="Tahoma" panose="020B0604030504040204" pitchFamily="34" charset="0"/>
              </a:rPr>
              <a:t> (</a:t>
            </a:r>
            <a:r>
              <a:rPr lang="en-US" altLang="en-US" sz="2800" dirty="0" err="1">
                <a:cs typeface="Tahoma" panose="020B0604030504040204" pitchFamily="34" charset="0"/>
              </a:rPr>
              <a:t>лигамената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или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чауре</a:t>
            </a:r>
            <a:r>
              <a:rPr lang="en-US" altLang="en-US" sz="2800" dirty="0">
                <a:cs typeface="Tahoma" panose="020B0604030504040204" pitchFamily="34" charset="0"/>
              </a:rPr>
              <a:t>)</a:t>
            </a:r>
          </a:p>
          <a:p>
            <a:pPr marL="342900" lvl="1" indent="-342900" eaLnBrk="1" hangingPunct="1">
              <a:spcBef>
                <a:spcPts val="24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 sz="2800" dirty="0" err="1">
                <a:cs typeface="Tahoma" panose="020B0604030504040204" pitchFamily="34" charset="0"/>
              </a:rPr>
              <a:t>Зглоб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је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јако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болан</a:t>
            </a:r>
            <a:r>
              <a:rPr lang="en-US" altLang="en-US" sz="2800" dirty="0">
                <a:cs typeface="Tahoma" panose="020B0604030504040204" pitchFamily="34" charset="0"/>
              </a:rPr>
              <a:t>, </a:t>
            </a:r>
            <a:r>
              <a:rPr lang="en-US" altLang="en-US" sz="2800" dirty="0" err="1">
                <a:cs typeface="Tahoma" panose="020B0604030504040204" pitchFamily="34" charset="0"/>
              </a:rPr>
              <a:t>делимично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натечен</a:t>
            </a:r>
            <a:r>
              <a:rPr lang="en-US" altLang="en-US" sz="2800" dirty="0">
                <a:cs typeface="Tahoma" panose="020B0604030504040204" pitchFamily="34" charset="0"/>
              </a:rPr>
              <a:t>, </a:t>
            </a:r>
            <a:r>
              <a:rPr lang="en-US" altLang="en-US" sz="2800" dirty="0" err="1">
                <a:cs typeface="Tahoma" panose="020B0604030504040204" pitchFamily="34" charset="0"/>
              </a:rPr>
              <a:t>са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знацима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излива</a:t>
            </a:r>
            <a:r>
              <a:rPr lang="en-US" altLang="en-US" sz="2800" dirty="0">
                <a:cs typeface="Tahoma" panose="020B0604030504040204" pitchFamily="34" charset="0"/>
              </a:rPr>
              <a:t> и </a:t>
            </a:r>
            <a:r>
              <a:rPr lang="en-US" altLang="en-US" sz="2800" dirty="0" err="1">
                <a:cs typeface="Tahoma" panose="020B0604030504040204" pitchFamily="34" charset="0"/>
              </a:rPr>
              <a:t>лагано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нестабилан</a:t>
            </a:r>
            <a:endParaRPr lang="en-US" altLang="en-US" sz="2800" dirty="0">
              <a:cs typeface="Tahoma" panose="020B0604030504040204" pitchFamily="34" charset="0"/>
            </a:endParaRPr>
          </a:p>
          <a:p>
            <a:pPr marL="342900" lvl="1" indent="-342900" eaLnBrk="1" hangingPunct="1">
              <a:spcBef>
                <a:spcPts val="24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 sz="2800" b="1" dirty="0">
                <a:cs typeface="Tahoma" panose="020B0604030504040204" pitchFamily="34" charset="0"/>
              </a:rPr>
              <a:t>ТЕРАПИЈА</a:t>
            </a:r>
            <a:r>
              <a:rPr lang="en-US" altLang="en-US" sz="2800" dirty="0">
                <a:cs typeface="Tahoma" panose="020B0604030504040204" pitchFamily="34" charset="0"/>
              </a:rPr>
              <a:t>: RICE; </a:t>
            </a:r>
            <a:r>
              <a:rPr lang="en-US" altLang="en-US" sz="2800" dirty="0" err="1">
                <a:cs typeface="Tahoma" panose="020B0604030504040204" pitchFamily="34" charset="0"/>
              </a:rPr>
              <a:t>физикална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терапија</a:t>
            </a:r>
            <a:r>
              <a:rPr lang="en-US" altLang="en-US" sz="2800" dirty="0">
                <a:cs typeface="Tahoma" panose="020B0604030504040204" pitchFamily="34" charset="0"/>
              </a:rPr>
              <a:t> (UZ, EF, IFS, IMP, </a:t>
            </a:r>
            <a:r>
              <a:rPr lang="en-US" altLang="en-US" sz="2800" dirty="0" err="1">
                <a:cs typeface="Tahoma" panose="020B0604030504040204" pitchFamily="34" charset="0"/>
              </a:rPr>
              <a:t>ласер</a:t>
            </a:r>
            <a:r>
              <a:rPr lang="en-US" altLang="en-US" sz="2800" dirty="0">
                <a:cs typeface="Tahoma" panose="020B0604030504040204" pitchFamily="34" charset="0"/>
              </a:rPr>
              <a:t>, </a:t>
            </a:r>
            <a:r>
              <a:rPr lang="en-US" altLang="en-US" sz="2800" dirty="0" err="1">
                <a:cs typeface="Tahoma" panose="020B0604030504040204" pitchFamily="34" charset="0"/>
              </a:rPr>
              <a:t>хидроКТХ</a:t>
            </a:r>
            <a:r>
              <a:rPr lang="en-US" altLang="en-US" sz="2800" dirty="0">
                <a:cs typeface="Tahoma" panose="020B0604030504040204" pitchFamily="34" charset="0"/>
              </a:rPr>
              <a:t>, КТХ)</a:t>
            </a:r>
          </a:p>
          <a:p>
            <a:pPr marL="342900" lvl="1" indent="-342900" eaLnBrk="1" hangingPunct="1">
              <a:spcBef>
                <a:spcPts val="24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</a:pPr>
            <a:endParaRPr lang="en-US" altLang="en-US" dirty="0">
              <a:cs typeface="Tahoma" panose="020B0604030504040204" pitchFamily="34" charset="0"/>
            </a:endParaRPr>
          </a:p>
        </p:txBody>
      </p:sp>
      <p:sp>
        <p:nvSpPr>
          <p:cNvPr id="66564" name="Čuvar mesta za broj slajda 1">
            <a:extLst>
              <a:ext uri="{FF2B5EF4-FFF2-40B4-BE49-F238E27FC236}">
                <a16:creationId xmlns:a16="http://schemas.microsoft.com/office/drawing/2014/main" id="{9B559729-C8FD-4DBF-A8FB-975222E4B6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BA846E6-5FFF-4BB8-916D-8DBA8CDB4D70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54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26062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Naslov 1">
            <a:extLst>
              <a:ext uri="{FF2B5EF4-FFF2-40B4-BE49-F238E27FC236}">
                <a16:creationId xmlns:a16="http://schemas.microsoft.com/office/drawing/2014/main" id="{8A9A2C73-1892-4563-A021-FA5B5912B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ТРЕЋИ СТЕПЕН ДИСТОРЗИЈЕ</a:t>
            </a:r>
          </a:p>
        </p:txBody>
      </p:sp>
      <p:sp>
        <p:nvSpPr>
          <p:cNvPr id="69635" name="Čuvar mesta za sadržaj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AE21C967-472A-4D6C-9744-2E35FB1E54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09800"/>
            <a:ext cx="7086600" cy="3505200"/>
          </a:xfrm>
        </p:spPr>
        <p:txBody>
          <a:bodyPr rtlCol="0">
            <a:normAutofit/>
          </a:bodyPr>
          <a:lstStyle/>
          <a:p>
            <a:pPr marL="342900" lvl="1" indent="-342900" eaLnBrk="1" fontAlgn="auto" hangingPunct="1">
              <a:spcBef>
                <a:spcPts val="3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П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окидане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зглобне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ве</a:t>
            </a:r>
            <a:r>
              <a:rPr lang="sr-Cyrl-C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з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е, а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истовремено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је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и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капсула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зглоба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поцепана</a:t>
            </a:r>
            <a:r>
              <a:rPr lang="en-U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</a:t>
            </a:r>
            <a:endParaRPr lang="x-none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Tahoma" pitchFamily="34" charset="0"/>
            </a:endParaRPr>
          </a:p>
          <a:p>
            <a:pPr marL="91440" indent="-91440" eaLnBrk="1" fontAlgn="auto" hangingPunct="1">
              <a:spcBef>
                <a:spcPts val="3000"/>
              </a:spcBef>
              <a:defRPr/>
            </a:pPr>
            <a:r>
              <a:rPr lang="x-none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ТЕРАПИЈА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: </a:t>
            </a:r>
            <a:r>
              <a:rPr lang="en-US" altLang="en-US" sz="2800" u="sng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оперативно</a:t>
            </a:r>
            <a:r>
              <a:rPr lang="en-US" altLang="en-US" sz="2800" u="sng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ле</a:t>
            </a:r>
            <a:r>
              <a:rPr lang="sr-Cyrl-C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ч</a:t>
            </a:r>
            <a:r>
              <a:rPr lang="en-US" alt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ење</a:t>
            </a:r>
            <a:r>
              <a:rPr lang="sr-Cyrl-RS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а ѕатим физикална терапија</a:t>
            </a:r>
            <a:r>
              <a:rPr lang="x-none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Tahoma" pitchFamily="34" charset="0"/>
              </a:rPr>
              <a:t> </a:t>
            </a:r>
          </a:p>
          <a:p>
            <a:pPr marL="0" lvl="1" indent="0" eaLnBrk="1" fontAlgn="auto" hangingPunct="1">
              <a:buClr>
                <a:schemeClr val="hlink"/>
              </a:buClr>
              <a:buSzPct val="110000"/>
              <a:buFont typeface="Wingdings" panose="05000000000000000000" pitchFamily="2" charset="2"/>
              <a:buNone/>
              <a:defRPr/>
            </a:pP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  <a:cs typeface="Tahoma" pitchFamily="34" charset="0"/>
            </a:endParaRPr>
          </a:p>
          <a:p>
            <a:pPr marL="0" indent="0" eaLnBrk="1" fontAlgn="auto" hangingPunct="1">
              <a:buFont typeface="Wingdings" panose="05000000000000000000" pitchFamily="2" charset="2"/>
              <a:buNone/>
              <a:defRPr/>
            </a:pP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7588" name="Čuvar mesta za broj slajda 1">
            <a:extLst>
              <a:ext uri="{FF2B5EF4-FFF2-40B4-BE49-F238E27FC236}">
                <a16:creationId xmlns:a16="http://schemas.microsoft.com/office/drawing/2014/main" id="{404A1852-8C90-40D2-8CCC-F3A10063CF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D8B408E-CCA3-4F57-B303-9E488C1539B1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17285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3BAFD899-55C3-464C-B011-3973A34849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ЛУКСАЦИЈА</a:t>
            </a:r>
          </a:p>
        </p:txBody>
      </p:sp>
      <p:sp>
        <p:nvSpPr>
          <p:cNvPr id="68611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89898966-B5A5-434C-A07C-682DA25B62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4213" y="1844675"/>
            <a:ext cx="7488237" cy="4286250"/>
          </a:xfrm>
        </p:spPr>
        <p:txBody>
          <a:bodyPr/>
          <a:lstStyle/>
          <a:p>
            <a:pPr eaLnBrk="1" hangingPunct="1">
              <a:spcBef>
                <a:spcPts val="2400"/>
              </a:spcBef>
            </a:pPr>
            <a:r>
              <a:rPr lang="en-US" altLang="en-US" sz="2800" dirty="0" err="1">
                <a:cs typeface="Tahoma" panose="020B0604030504040204" pitchFamily="34" charset="0"/>
              </a:rPr>
              <a:t>Дислокација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зглобних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површина</a:t>
            </a:r>
            <a:r>
              <a:rPr lang="en-US" altLang="en-US" sz="2800" dirty="0">
                <a:cs typeface="Tahoma" panose="020B0604030504040204" pitchFamily="34" charset="0"/>
              </a:rPr>
              <a:t>, </a:t>
            </a:r>
            <a:r>
              <a:rPr lang="en-US" altLang="en-US" sz="2800" dirty="0" err="1">
                <a:cs typeface="Tahoma" panose="020B0604030504040204" pitchFamily="34" charset="0"/>
              </a:rPr>
              <a:t>уз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губитак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међусобног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контакта</a:t>
            </a:r>
            <a:endParaRPr lang="en-US" altLang="en-US" sz="2800" dirty="0">
              <a:cs typeface="Tahoma" panose="020B0604030504040204" pitchFamily="34" charset="0"/>
            </a:endParaRPr>
          </a:p>
          <a:p>
            <a:pPr eaLnBrk="1" hangingPunct="1">
              <a:spcBef>
                <a:spcPts val="2400"/>
              </a:spcBef>
            </a:pPr>
            <a:r>
              <a:rPr lang="en-US" altLang="en-US" sz="2800" dirty="0" err="1">
                <a:cs typeface="Tahoma" panose="020B0604030504040204" pitchFamily="34" charset="0"/>
              </a:rPr>
              <a:t>Сублуксација</a:t>
            </a:r>
            <a:r>
              <a:rPr lang="en-US" altLang="en-US" sz="2800" dirty="0">
                <a:cs typeface="Tahoma" panose="020B0604030504040204" pitchFamily="34" charset="0"/>
              </a:rPr>
              <a:t>- </a:t>
            </a:r>
            <a:r>
              <a:rPr lang="en-US" altLang="en-US" sz="2800" dirty="0" err="1">
                <a:cs typeface="Tahoma" panose="020B0604030504040204" pitchFamily="34" charset="0"/>
              </a:rPr>
              <a:t>делимични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контакт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зглобних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површина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</a:p>
          <a:p>
            <a:pPr eaLnBrk="1" hangingPunct="1">
              <a:spcBef>
                <a:spcPts val="2400"/>
              </a:spcBef>
            </a:pPr>
            <a:r>
              <a:rPr lang="en-US" altLang="en-US" sz="2800" dirty="0" err="1">
                <a:cs typeface="Tahoma" panose="020B0604030504040204" pitchFamily="34" charset="0"/>
              </a:rPr>
              <a:t>Прекомерни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покрет</a:t>
            </a:r>
            <a:r>
              <a:rPr lang="en-US" altLang="en-US" sz="2800" dirty="0">
                <a:cs typeface="Tahoma" panose="020B0604030504040204" pitchFamily="34" charset="0"/>
              </a:rPr>
              <a:t> у </a:t>
            </a:r>
            <a:r>
              <a:rPr lang="en-US" altLang="en-US" sz="2800" dirty="0" err="1">
                <a:cs typeface="Tahoma" panose="020B0604030504040204" pitchFamily="34" charset="0"/>
              </a:rPr>
              <a:t>зглобу</a:t>
            </a:r>
            <a:r>
              <a:rPr lang="en-US" altLang="en-US" sz="2800" dirty="0">
                <a:cs typeface="Tahoma" panose="020B0604030504040204" pitchFamily="34" charset="0"/>
              </a:rPr>
              <a:t>, </a:t>
            </a:r>
            <a:r>
              <a:rPr lang="en-US" altLang="en-US" sz="2800" dirty="0" err="1">
                <a:cs typeface="Tahoma" panose="020B0604030504040204" pitchFamily="34" charset="0"/>
              </a:rPr>
              <a:t>али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је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померања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зглобних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површина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ве</a:t>
            </a:r>
            <a:r>
              <a:rPr lang="sr-Cyrl-CS" altLang="en-US" sz="2800" dirty="0">
                <a:cs typeface="Tahoma" panose="020B0604030504040204" pitchFamily="34" charset="0"/>
              </a:rPr>
              <a:t>ћ</a:t>
            </a:r>
            <a:r>
              <a:rPr lang="en-US" altLang="en-US" sz="2800" dirty="0">
                <a:cs typeface="Tahoma" panose="020B0604030504040204" pitchFamily="34" charset="0"/>
              </a:rPr>
              <a:t>е </a:t>
            </a:r>
            <a:r>
              <a:rPr lang="en-US" altLang="en-US" sz="2800" dirty="0" err="1">
                <a:cs typeface="Tahoma" panose="020B0604030504040204" pitchFamily="34" charset="0"/>
              </a:rPr>
              <a:t>или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потпуно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</a:p>
          <a:p>
            <a:pPr eaLnBrk="1" hangingPunct="1">
              <a:spcBef>
                <a:spcPts val="2400"/>
              </a:spcBef>
            </a:pPr>
            <a:r>
              <a:rPr lang="en-US" altLang="en-US" sz="2800" dirty="0" err="1">
                <a:cs typeface="Tahoma" panose="020B0604030504040204" pitchFamily="34" charset="0"/>
              </a:rPr>
              <a:t>Директни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ударац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мо</a:t>
            </a:r>
            <a:r>
              <a:rPr lang="sr-Cyrl-CS" altLang="en-US" sz="2800" dirty="0">
                <a:cs typeface="Tahoma" panose="020B0604030504040204" pitchFamily="34" charset="0"/>
              </a:rPr>
              <a:t>ж</a:t>
            </a:r>
            <a:r>
              <a:rPr lang="en-US" altLang="en-US" sz="2800" dirty="0">
                <a:cs typeface="Tahoma" panose="020B0604030504040204" pitchFamily="34" charset="0"/>
              </a:rPr>
              <a:t>е </a:t>
            </a:r>
            <a:r>
              <a:rPr lang="en-US" altLang="en-US" sz="2800" dirty="0" err="1">
                <a:cs typeface="Tahoma" panose="020B0604030504040204" pitchFamily="34" charset="0"/>
              </a:rPr>
              <a:t>довести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до</a:t>
            </a:r>
            <a:r>
              <a:rPr lang="en-US" altLang="en-US" sz="2800" dirty="0">
                <a:cs typeface="Tahoma" panose="020B0604030504040204" pitchFamily="34" charset="0"/>
              </a:rPr>
              <a:t> </a:t>
            </a:r>
            <a:r>
              <a:rPr lang="en-US" altLang="en-US" sz="2800" dirty="0" err="1">
                <a:cs typeface="Tahoma" panose="020B0604030504040204" pitchFamily="34" charset="0"/>
              </a:rPr>
              <a:t>луксације</a:t>
            </a:r>
            <a:endParaRPr lang="en-US" altLang="en-US" sz="2800" dirty="0">
              <a:cs typeface="Tahoma" panose="020B0604030504040204" pitchFamily="34" charset="0"/>
            </a:endParaRPr>
          </a:p>
        </p:txBody>
      </p:sp>
      <p:sp>
        <p:nvSpPr>
          <p:cNvPr id="68612" name="Čuvar mesta za broj slajda 1">
            <a:extLst>
              <a:ext uri="{FF2B5EF4-FFF2-40B4-BE49-F238E27FC236}">
                <a16:creationId xmlns:a16="http://schemas.microsoft.com/office/drawing/2014/main" id="{9D922745-0EDE-4D31-B0D5-1A3015C8AC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8AA658-9F3F-419A-A5CC-B66AE8D6E554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56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41016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>
            <a:extLst>
              <a:ext uri="{FF2B5EF4-FFF2-40B4-BE49-F238E27FC236}">
                <a16:creationId xmlns:a16="http://schemas.microsoft.com/office/drawing/2014/main" id="{6B02DE86-DD41-4568-BF27-50F0D5DE96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9635" name="Picture 6" descr="IMG_0218">
            <a:extLst>
              <a:ext uri="{FF2B5EF4-FFF2-40B4-BE49-F238E27FC236}">
                <a16:creationId xmlns:a16="http://schemas.microsoft.com/office/drawing/2014/main" id="{9942274C-0B9B-4991-B5F9-891676BB42D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69636" name="Date Placeholder 5">
            <a:extLst>
              <a:ext uri="{FF2B5EF4-FFF2-40B4-BE49-F238E27FC236}">
                <a16:creationId xmlns:a16="http://schemas.microsoft.com/office/drawing/2014/main" id="{DE22CA6A-580D-4603-8AD2-2C1783C9DEC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9637" name="Slide Number Placeholder 4">
            <a:extLst>
              <a:ext uri="{FF2B5EF4-FFF2-40B4-BE49-F238E27FC236}">
                <a16:creationId xmlns:a16="http://schemas.microsoft.com/office/drawing/2014/main" id="{65AF8C7E-D709-4B7A-A7AB-BB1FA0BBC6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2133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8A42959-F2F4-48D3-9CD7-376D1B0424E9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57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Tm="6883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C26D7335-9FC8-4436-BEEF-A7FB73CB2A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КЛИНИЧКА СЛИК</a:t>
            </a:r>
            <a:r>
              <a:rPr lang="en-US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 ЛУКСАЦИЈЕ</a:t>
            </a:r>
          </a:p>
        </p:txBody>
      </p:sp>
      <p:sp>
        <p:nvSpPr>
          <p:cNvPr id="70659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6FB81C29-2B0D-4291-975A-651E282AAEA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2000" y="1600200"/>
            <a:ext cx="7481888" cy="4530725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altLang="en-US" sz="2300">
                <a:cs typeface="Tahoma" panose="020B0604030504040204" pitchFamily="34" charset="0"/>
              </a:rPr>
              <a:t> Јасна деформација зглоба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300">
                <a:cs typeface="Tahoma" panose="020B0604030504040204" pitchFamily="34" charset="0"/>
              </a:rPr>
              <a:t> Бол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300">
                <a:cs typeface="Tahoma" panose="020B0604030504040204" pitchFamily="34" charset="0"/>
              </a:rPr>
              <a:t> Едем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300">
                <a:cs typeface="Tahoma" panose="020B0604030504040204" pitchFamily="34" charset="0"/>
              </a:rPr>
              <a:t> Промена боје коже изнад зглоба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300">
                <a:cs typeface="Tahoma" panose="020B0604030504040204" pitchFamily="34" charset="0"/>
              </a:rPr>
              <a:t>Код отвореног ишчашењ</a:t>
            </a:r>
            <a:r>
              <a:rPr lang="sr-Cyrl-CS" altLang="en-US" sz="2300">
                <a:cs typeface="Tahoma" panose="020B0604030504040204" pitchFamily="34" charset="0"/>
              </a:rPr>
              <a:t>а</a:t>
            </a:r>
            <a:r>
              <a:rPr lang="sr-Cyrl-RS" altLang="en-US" sz="2300">
                <a:cs typeface="Tahoma" panose="020B0604030504040204" pitchFamily="34" charset="0"/>
              </a:rPr>
              <a:t> могуће </a:t>
            </a:r>
            <a:r>
              <a:rPr lang="en-US" altLang="en-US" sz="2300">
                <a:cs typeface="Tahoma" panose="020B0604030504040204" pitchFamily="34" charset="0"/>
              </a:rPr>
              <a:t>крварење 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300">
                <a:cs typeface="Tahoma" panose="020B0604030504040204" pitchFamily="34" charset="0"/>
              </a:rPr>
              <a:t>Палпацијом се пипају зглобни крајеви костију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300">
                <a:cs typeface="Tahoma" panose="020B0604030504040204" pitchFamily="34" charset="0"/>
              </a:rPr>
              <a:t>Активни покрети у зглобу нису могући, а пасивни су болни и ограничени</a:t>
            </a:r>
          </a:p>
          <a:p>
            <a:pPr eaLnBrk="1" hangingPunct="1">
              <a:spcBef>
                <a:spcPts val="600"/>
              </a:spcBef>
            </a:pPr>
            <a:r>
              <a:rPr lang="en-US" altLang="en-US" sz="2300">
                <a:cs typeface="Tahoma" panose="020B0604030504040204" pitchFamily="34" charset="0"/>
              </a:rPr>
              <a:t>Код покушаја покретања, јавља се еластични отпор у зглобу због контракције мишића (симптом пера)</a:t>
            </a:r>
          </a:p>
        </p:txBody>
      </p:sp>
      <p:sp>
        <p:nvSpPr>
          <p:cNvPr id="70660" name="Čuvar mesta za broj slajda 1">
            <a:extLst>
              <a:ext uri="{FF2B5EF4-FFF2-40B4-BE49-F238E27FC236}">
                <a16:creationId xmlns:a16="http://schemas.microsoft.com/office/drawing/2014/main" id="{D505255B-80D2-4E6F-A087-F88C5F0B2A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84FD75-C5C2-4B37-A5FB-97ABD675E335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58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9576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71B9E08B-5840-431A-ACE3-F0C2429457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ТЕРАПИЈА ЛУКСАЦИЈЕ</a:t>
            </a:r>
          </a:p>
        </p:txBody>
      </p:sp>
      <p:sp>
        <p:nvSpPr>
          <p:cNvPr id="71683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D0829290-3FDA-4C5F-BBDC-0B1D2C39067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2000" y="2286000"/>
            <a:ext cx="7848600" cy="3733800"/>
          </a:xfrm>
        </p:spPr>
        <p:txBody>
          <a:bodyPr/>
          <a:lstStyle/>
          <a:p>
            <a:pPr eaLnBrk="1" hangingPunct="1"/>
            <a:r>
              <a:rPr lang="en-US" altLang="en-US" sz="2400" b="1">
                <a:cs typeface="Tahoma" panose="020B0604030504040204" pitchFamily="34" charset="0"/>
              </a:rPr>
              <a:t>Репозиција</a:t>
            </a:r>
            <a:r>
              <a:rPr lang="en-US" altLang="en-US" sz="2400">
                <a:cs typeface="Tahoma" panose="020B0604030504040204" pitchFamily="34" charset="0"/>
              </a:rPr>
              <a:t> </a:t>
            </a:r>
            <a:r>
              <a:rPr lang="sr-Cyrl-CS" altLang="en-US" sz="2400">
                <a:solidFill>
                  <a:srgbClr val="FF0000"/>
                </a:solidFill>
                <a:cs typeface="Tahoma" panose="020B0604030504040204" pitchFamily="34" charset="0"/>
              </a:rPr>
              <a:t>ш</a:t>
            </a:r>
            <a:r>
              <a:rPr lang="en-US" altLang="en-US" sz="2400">
                <a:solidFill>
                  <a:srgbClr val="FF0000"/>
                </a:solidFill>
                <a:cs typeface="Tahoma" panose="020B0604030504040204" pitchFamily="34" charset="0"/>
              </a:rPr>
              <a:t>то пре </a:t>
            </a:r>
            <a:r>
              <a:rPr lang="sr-Cyrl-RS" altLang="en-US" sz="2400">
                <a:solidFill>
                  <a:srgbClr val="FF0000"/>
                </a:solidFill>
                <a:cs typeface="Tahoma" panose="020B0604030504040204" pitchFamily="34" charset="0"/>
              </a:rPr>
              <a:t> (</a:t>
            </a:r>
            <a:r>
              <a:rPr lang="en-US" altLang="en-US" sz="2400">
                <a:cs typeface="Tahoma" panose="020B0604030504040204" pitchFamily="34" charset="0"/>
              </a:rPr>
              <a:t> контракциј</a:t>
            </a:r>
            <a:r>
              <a:rPr lang="sr-Cyrl-RS" altLang="en-US" sz="2400">
                <a:cs typeface="Tahoma" panose="020B0604030504040204" pitchFamily="34" charset="0"/>
              </a:rPr>
              <a:t>а мишића</a:t>
            </a:r>
            <a:r>
              <a:rPr lang="en-US" altLang="en-US" sz="2400">
                <a:cs typeface="Tahoma" panose="020B0604030504040204" pitchFamily="34" charset="0"/>
              </a:rPr>
              <a:t> услед бола</a:t>
            </a:r>
            <a:r>
              <a:rPr lang="sr-Cyrl-RS" altLang="en-US" sz="2400">
                <a:cs typeface="Tahoma" panose="020B0604030504040204" pitchFamily="34" charset="0"/>
              </a:rPr>
              <a:t>)</a:t>
            </a:r>
            <a:endParaRPr lang="en-US" altLang="en-US" sz="2400"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2400">
                <a:cs typeface="Tahoma" panose="020B0604030504040204" pitchFamily="34" charset="0"/>
              </a:rPr>
              <a:t>Имобилизација </a:t>
            </a:r>
          </a:p>
          <a:p>
            <a:pPr eaLnBrk="1" hangingPunct="1"/>
            <a:r>
              <a:rPr lang="en-US" altLang="en-US" sz="2400" b="1">
                <a:cs typeface="Tahoma" panose="020B0604030504040204" pitchFamily="34" charset="0"/>
              </a:rPr>
              <a:t>У току имобилизације </a:t>
            </a:r>
            <a:r>
              <a:rPr lang="en-US" altLang="en-US" sz="2400">
                <a:cs typeface="Tahoma" panose="020B0604030504040204" pitchFamily="34" charset="0"/>
              </a:rPr>
              <a:t>примена физикалних агенаса: IMP, IFS и дозиране стати</a:t>
            </a:r>
            <a:r>
              <a:rPr lang="sr-Cyrl-CS" altLang="en-US" sz="2400">
                <a:cs typeface="Tahoma" panose="020B0604030504040204" pitchFamily="34" charset="0"/>
              </a:rPr>
              <a:t>ч</a:t>
            </a:r>
            <a:r>
              <a:rPr lang="en-US" altLang="en-US" sz="2400">
                <a:cs typeface="Tahoma" panose="020B0604030504040204" pitchFamily="34" charset="0"/>
              </a:rPr>
              <a:t>ке контракције</a:t>
            </a:r>
          </a:p>
          <a:p>
            <a:pPr eaLnBrk="1" hangingPunct="1"/>
            <a:r>
              <a:rPr lang="en-US" altLang="en-US" sz="2400" b="1">
                <a:cs typeface="Tahoma" panose="020B0604030504040204" pitchFamily="34" charset="0"/>
              </a:rPr>
              <a:t>Након скидања имобилизације </a:t>
            </a:r>
            <a:r>
              <a:rPr lang="sr-Cyrl-RS" altLang="en-US" sz="2400">
                <a:cs typeface="Tahoma" panose="020B0604030504040204" pitchFamily="34" charset="0"/>
              </a:rPr>
              <a:t>наставити физикално лечење</a:t>
            </a:r>
            <a:endParaRPr lang="en-US" altLang="en-US" sz="2400">
              <a:cs typeface="Tahoma" panose="020B0604030504040204" pitchFamily="34" charset="0"/>
            </a:endParaRPr>
          </a:p>
        </p:txBody>
      </p:sp>
      <p:sp>
        <p:nvSpPr>
          <p:cNvPr id="71684" name="Čuvar mesta za broj slajda 1">
            <a:extLst>
              <a:ext uri="{FF2B5EF4-FFF2-40B4-BE49-F238E27FC236}">
                <a16:creationId xmlns:a16="http://schemas.microsoft.com/office/drawing/2014/main" id="{3FE66D8A-0CFB-4AC7-BBB7-3741CC451E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2A18040-42B0-4D8B-90E5-04AD6970F3D7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59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39808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C4AE183-D92D-497A-9FA6-9EEF4B28F6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n-US" altLang="en-US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КЛИНИЧКИ ЕНТИТЕТИ</a:t>
            </a:r>
          </a:p>
        </p:txBody>
      </p:sp>
      <p:sp>
        <p:nvSpPr>
          <p:cNvPr id="17411" name="Rectangle 3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2A487E9B-328E-47E4-B0AD-9C7C68083AB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8001000" cy="4648200"/>
          </a:xfrm>
        </p:spPr>
        <p:txBody>
          <a:bodyPr/>
          <a:lstStyle/>
          <a:p>
            <a:pPr eaLnBrk="1" hangingPunct="1"/>
            <a:r>
              <a:rPr lang="en-US" altLang="en-US"/>
              <a:t>Контузије (нагњечења)</a:t>
            </a:r>
            <a:r>
              <a:rPr lang="en-GB" altLang="en-US"/>
              <a:t> </a:t>
            </a:r>
            <a:r>
              <a:rPr lang="ru-RU" altLang="en-US"/>
              <a:t>мишића, тетива, зглобова</a:t>
            </a:r>
            <a:r>
              <a:rPr lang="en-US" altLang="en-US"/>
              <a:t> и нерава</a:t>
            </a:r>
            <a:endParaRPr lang="ru-RU" altLang="en-US"/>
          </a:p>
          <a:p>
            <a:pPr eaLnBrk="1" hangingPunct="1"/>
            <a:r>
              <a:rPr lang="ru-RU" altLang="en-US"/>
              <a:t>Дистензије (истегнућа) мишића и лигамената</a:t>
            </a:r>
          </a:p>
          <a:p>
            <a:pPr eaLnBrk="1" hangingPunct="1"/>
            <a:r>
              <a:rPr lang="ru-RU" altLang="en-US"/>
              <a:t>Дисторзије (уганућа) зглобова</a:t>
            </a:r>
          </a:p>
          <a:p>
            <a:pPr eaLnBrk="1" hangingPunct="1"/>
            <a:r>
              <a:rPr lang="ru-RU" altLang="en-US"/>
              <a:t>Луксације (ишчашења) зглобова</a:t>
            </a:r>
          </a:p>
          <a:p>
            <a:pPr eaLnBrk="1" hangingPunct="1"/>
            <a:r>
              <a:rPr lang="ru-RU" altLang="en-US"/>
              <a:t>Руптуре мишића и тетива (парцијалне или комплетне)</a:t>
            </a:r>
            <a:endParaRPr lang="en-US" altLang="en-US"/>
          </a:p>
          <a:p>
            <a:pPr eaLnBrk="1" hangingPunct="1"/>
            <a:r>
              <a:rPr lang="en-US" altLang="en-US"/>
              <a:t>Повреде мишићних фасција</a:t>
            </a:r>
            <a:endParaRPr lang="en-GB" altLang="en-US"/>
          </a:p>
          <a:p>
            <a:pPr eaLnBrk="1" hangingPunct="1"/>
            <a:r>
              <a:rPr lang="en-US" altLang="en-US"/>
              <a:t>Секција</a:t>
            </a:r>
            <a:r>
              <a:rPr lang="en-GB" altLang="en-US"/>
              <a:t> </a:t>
            </a:r>
            <a:r>
              <a:rPr lang="en-US" altLang="en-US"/>
              <a:t>мишића и тетива </a:t>
            </a:r>
          </a:p>
        </p:txBody>
      </p:sp>
      <p:sp>
        <p:nvSpPr>
          <p:cNvPr id="17412" name="Čuvar mesta za broj slajda 1">
            <a:extLst>
              <a:ext uri="{FF2B5EF4-FFF2-40B4-BE49-F238E27FC236}">
                <a16:creationId xmlns:a16="http://schemas.microsoft.com/office/drawing/2014/main" id="{4F7465AB-8E15-45E2-8CF4-9BD07270AC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FF22F85-FC99-496F-9EBD-45FA4D58A2D2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55877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>
            <a:extLst>
              <a:ext uri="{FF2B5EF4-FFF2-40B4-BE49-F238E27FC236}">
                <a16:creationId xmlns:a16="http://schemas.microsoft.com/office/drawing/2014/main" id="{F49CC1E0-14DA-487B-B8B8-100D9E0E5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65425" y="6459538"/>
            <a:ext cx="3616325" cy="365125"/>
          </a:xfrm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844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0408" indent="-2540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2489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1601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133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22418" indent="-2032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882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3522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64163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04803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45444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fld id="{D0BF7285-DBB6-4363-BE16-792617F0814B}" type="slidenum">
              <a:rPr lang="en-US" altLang="sr-Latn-RS" sz="1244" cap="all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t>60</a:t>
            </a:fld>
            <a:endParaRPr lang="en-US" altLang="sr-Latn-RS" sz="1244" cap="all">
              <a:latin typeface="Arial" panose="020B0604020202020204" pitchFamily="34" charset="0"/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23903AB8-1FCE-41CD-82A8-94166ADA67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947738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CS" altLang="sr-Latn-RS" sz="355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ЛУКСАЦИЈА РАМЕНА</a:t>
            </a:r>
            <a:endParaRPr lang="en-US" altLang="sr-Latn-RS" sz="3556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708" name="Rectangle 3">
            <a:extLst>
              <a:ext uri="{FF2B5EF4-FFF2-40B4-BE49-F238E27FC236}">
                <a16:creationId xmlns:a16="http://schemas.microsoft.com/office/drawing/2014/main" id="{A4B4B230-EC67-44C0-A48A-35BE8BC17B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531938"/>
            <a:ext cx="9144000" cy="4945062"/>
          </a:xfrm>
        </p:spPr>
        <p:txBody>
          <a:bodyPr/>
          <a:lstStyle/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RS" altLang="sr-Latn-R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Најчешћа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луксација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човека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предње</a:t>
            </a:r>
            <a:r>
              <a:rPr lang="sr-Latn-CS" altLang="sr-Latn-RS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ишчашење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гленохумералног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зглоба</a:t>
            </a: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R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Механизам: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пад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опружену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руку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која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налази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абдукцији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спољашњој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ротацији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Latn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екстензији</a:t>
            </a:r>
            <a:r>
              <a:rPr lang="sr-Cyrl-R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sr-Cyrl-RS" altLang="sr-Latn-RS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ударац,бацање</a:t>
            </a:r>
            <a:r>
              <a:rPr lang="sr-Cyrl-R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sr-Latn-RS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лопте,фенирање</a:t>
            </a:r>
            <a:r>
              <a:rPr lang="sr-Cyrl-R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  <a:r>
              <a:rPr lang="en-US" altLang="sr-Latn-R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altLang="sr-Latn-RS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CS" altLang="sr-Latn-RS" sz="3200" dirty="0">
                <a:solidFill>
                  <a:schemeClr val="tx1"/>
                </a:solidFill>
              </a:rPr>
              <a:t>Пацијент</a:t>
            </a:r>
            <a:r>
              <a:rPr lang="sr-Latn-CS" altLang="sr-Latn-RS" sz="3200" dirty="0">
                <a:solidFill>
                  <a:schemeClr val="tx1"/>
                </a:solidFill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</a:rPr>
              <a:t>се</a:t>
            </a:r>
            <a:r>
              <a:rPr lang="sr-Latn-CS" altLang="sr-Latn-RS" sz="3200" dirty="0">
                <a:solidFill>
                  <a:schemeClr val="tx1"/>
                </a:solidFill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</a:rPr>
              <a:t>појављује</a:t>
            </a:r>
            <a:r>
              <a:rPr lang="sr-Latn-CS" altLang="sr-Latn-RS" sz="3200" dirty="0">
                <a:solidFill>
                  <a:schemeClr val="tx1"/>
                </a:solidFill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</a:rPr>
              <a:t>придржавајући</a:t>
            </a:r>
            <a:r>
              <a:rPr lang="sr-Latn-CS" altLang="sr-Latn-RS" sz="3200" dirty="0">
                <a:solidFill>
                  <a:schemeClr val="tx1"/>
                </a:solidFill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</a:rPr>
              <a:t>повређену</a:t>
            </a:r>
            <a:r>
              <a:rPr lang="sr-Latn-CS" altLang="sr-Latn-RS" sz="3200" dirty="0">
                <a:solidFill>
                  <a:schemeClr val="tx1"/>
                </a:solidFill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</a:rPr>
              <a:t>руку</a:t>
            </a:r>
            <a:r>
              <a:rPr lang="sr-Latn-CS" altLang="sr-Latn-RS" sz="3200" dirty="0">
                <a:solidFill>
                  <a:schemeClr val="tx1"/>
                </a:solidFill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</a:rPr>
              <a:t>у</a:t>
            </a:r>
            <a:r>
              <a:rPr lang="sr-Latn-CS" altLang="sr-Latn-RS" sz="3200" dirty="0">
                <a:solidFill>
                  <a:schemeClr val="tx1"/>
                </a:solidFill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</a:rPr>
              <a:t>позицији</a:t>
            </a:r>
            <a:r>
              <a:rPr lang="sr-Latn-CS" altLang="sr-Latn-RS" sz="3200" dirty="0">
                <a:solidFill>
                  <a:schemeClr val="tx1"/>
                </a:solidFill>
              </a:rPr>
              <a:t> </a:t>
            </a:r>
            <a:r>
              <a:rPr lang="sr-Cyrl-CS" altLang="sr-Latn-RS" sz="3200" dirty="0" err="1">
                <a:solidFill>
                  <a:schemeClr val="tx1"/>
                </a:solidFill>
              </a:rPr>
              <a:t>абдукције</a:t>
            </a:r>
            <a:r>
              <a:rPr lang="sr-Latn-CS" altLang="sr-Latn-RS" sz="3200" dirty="0">
                <a:solidFill>
                  <a:schemeClr val="tx1"/>
                </a:solidFill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</a:rPr>
              <a:t>и</a:t>
            </a:r>
            <a:r>
              <a:rPr lang="sr-Latn-CS" altLang="sr-Latn-RS" sz="3200" dirty="0">
                <a:solidFill>
                  <a:schemeClr val="tx1"/>
                </a:solidFill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</a:rPr>
              <a:t>спољашње</a:t>
            </a:r>
            <a:r>
              <a:rPr lang="sr-Latn-CS" altLang="sr-Latn-RS" sz="3200" dirty="0">
                <a:solidFill>
                  <a:schemeClr val="tx1"/>
                </a:solidFill>
              </a:rPr>
              <a:t> </a:t>
            </a:r>
            <a:r>
              <a:rPr lang="sr-Cyrl-CS" altLang="sr-Latn-RS" sz="3200" dirty="0">
                <a:solidFill>
                  <a:schemeClr val="tx1"/>
                </a:solidFill>
              </a:rPr>
              <a:t>ротације</a:t>
            </a:r>
            <a:r>
              <a:rPr lang="en-US" altLang="sr-Latn-RS" sz="3200" dirty="0">
                <a:solidFill>
                  <a:schemeClr val="tx1"/>
                </a:solidFill>
              </a:rPr>
              <a:t> </a:t>
            </a: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endParaRPr lang="en-US" altLang="sr-Latn-RS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45557ABA-550D-431A-BCDB-055B874AD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6171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4">
            <a:extLst>
              <a:ext uri="{FF2B5EF4-FFF2-40B4-BE49-F238E27FC236}">
                <a16:creationId xmlns:a16="http://schemas.microsoft.com/office/drawing/2014/main" id="{B61230B2-57BD-402C-852B-F918BD781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65425" y="6459538"/>
            <a:ext cx="3616325" cy="365125"/>
          </a:xfrm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844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0408" indent="-2540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2489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1601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133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22418" indent="-2032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882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3522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64163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04803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45444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fld id="{4601A53D-2B0F-44A3-AEAA-8DDDF20FE6B6}" type="slidenum">
              <a:rPr lang="en-US" altLang="sr-Latn-RS" sz="1244" cap="all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t>61</a:t>
            </a:fld>
            <a:endParaRPr lang="en-US" altLang="sr-Latn-RS" sz="1244" cap="all">
              <a:latin typeface="Arial" panose="020B0604020202020204" pitchFamily="34" charset="0"/>
            </a:endParaRP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EB543671-1C30-40EB-ADFD-2F8D0A1908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947738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CS" altLang="sr-Latn-RS" sz="355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ЛУКСАЦИЈА РАМЕНА</a:t>
            </a:r>
            <a:endParaRPr lang="en-US" altLang="sr-Latn-RS" sz="3556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732" name="Rectangle 3">
            <a:extLst>
              <a:ext uri="{FF2B5EF4-FFF2-40B4-BE49-F238E27FC236}">
                <a16:creationId xmlns:a16="http://schemas.microsoft.com/office/drawing/2014/main" id="{C0C00058-D74B-4C03-92B8-9EECD31B3A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350963"/>
            <a:ext cx="9144000" cy="5080000"/>
          </a:xfrm>
        </p:spPr>
        <p:txBody>
          <a:bodyPr/>
          <a:lstStyle/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CS" altLang="sr-Latn-RS" sz="3200" b="1">
                <a:solidFill>
                  <a:srgbClr val="FFFF00"/>
                </a:solidFill>
              </a:rPr>
              <a:t>     </a:t>
            </a:r>
            <a:r>
              <a:rPr lang="sr-Cyrl-CS" altLang="sr-Latn-RS"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Оштар бол,изразито ограничење покрета</a:t>
            </a: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CS" altLang="sr-Latn-RS"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Промена изгледа раменог обруча</a:t>
            </a: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CS" altLang="sr-Latn-RS"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Дланом не дотиче супротно раме</a:t>
            </a:r>
            <a:r>
              <a:rPr lang="en-US" altLang="sr-Latn-RS"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CS" altLang="sr-Latn-RS" sz="3200">
                <a:solidFill>
                  <a:schemeClr val="tx1"/>
                </a:solidFill>
              </a:rPr>
              <a:t>     Глава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хумеруса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се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палпира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ван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гленоида</a:t>
            </a:r>
            <a:r>
              <a:rPr lang="en-US" altLang="sr-Latn-RS" sz="3200">
                <a:solidFill>
                  <a:schemeClr val="tx1"/>
                </a:solidFill>
              </a:rPr>
              <a:t> </a:t>
            </a: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CS" altLang="sr-Latn-RS" sz="3200">
                <a:solidFill>
                  <a:schemeClr val="tx1"/>
                </a:solidFill>
              </a:rPr>
              <a:t>     Присутна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је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празнина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испод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акромиона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endParaRPr lang="sr-Cyrl-RS" altLang="sr-Latn-RS" sz="3200">
              <a:solidFill>
                <a:schemeClr val="tx1"/>
              </a:solidFill>
            </a:endParaRP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RS" altLang="sr-Latn-RS" sz="3200">
                <a:solidFill>
                  <a:schemeClr val="tx1"/>
                </a:solidFill>
              </a:rPr>
              <a:t>    </a:t>
            </a:r>
            <a:r>
              <a:rPr lang="sr-Cyrl-CS" altLang="sr-Latn-RS" sz="3200">
                <a:solidFill>
                  <a:schemeClr val="tx1"/>
                </a:solidFill>
              </a:rPr>
              <a:t> </a:t>
            </a:r>
            <a:r>
              <a:rPr lang="sr-Latn-CS" altLang="sr-Latn-RS" sz="3200">
                <a:solidFill>
                  <a:schemeClr val="tx1"/>
                </a:solidFill>
              </a:rPr>
              <a:t>RTG </a:t>
            </a:r>
            <a:r>
              <a:rPr lang="sr-Cyrl-CS" altLang="sr-Latn-RS" sz="3200">
                <a:solidFill>
                  <a:schemeClr val="tx1"/>
                </a:solidFill>
              </a:rPr>
              <a:t>рамена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да</a:t>
            </a:r>
            <a:r>
              <a:rPr lang="en-U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би</a:t>
            </a:r>
            <a:r>
              <a:rPr lang="en-U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се</a:t>
            </a:r>
            <a:r>
              <a:rPr lang="en-U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искључили</a:t>
            </a:r>
            <a:r>
              <a:rPr lang="en-U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преломи</a:t>
            </a:r>
            <a:endParaRPr lang="en-US" altLang="sr-Latn-RS" sz="3200">
              <a:solidFill>
                <a:schemeClr val="tx1"/>
              </a:solidFill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7C45D29D-1B2F-4F4F-9AB6-DD1D69C95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0412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5">
            <a:extLst>
              <a:ext uri="{FF2B5EF4-FFF2-40B4-BE49-F238E27FC236}">
                <a16:creationId xmlns:a16="http://schemas.microsoft.com/office/drawing/2014/main" id="{4AC66FCF-F29E-4009-937B-A6EFD8135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5A56E34-EFAF-428F-9D70-50E4AD247FD2}" type="slidenum">
              <a:rPr lang="en-US" altLang="en-US" sz="1000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62</a:t>
            </a:fld>
            <a:endParaRPr lang="en-US" altLang="en-US" sz="1000">
              <a:latin typeface="Arial" panose="020B0604020202020204" pitchFamily="34" charset="0"/>
            </a:endParaRPr>
          </a:p>
        </p:txBody>
      </p:sp>
      <p:sp>
        <p:nvSpPr>
          <p:cNvPr id="74755" name="Text Box 4">
            <a:extLst>
              <a:ext uri="{FF2B5EF4-FFF2-40B4-BE49-F238E27FC236}">
                <a16:creationId xmlns:a16="http://schemas.microsoft.com/office/drawing/2014/main" id="{51F63DE7-69F9-420B-9E38-7BEC63393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1484313"/>
            <a:ext cx="79914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sr-Latn-CS" altLang="en-US" sz="2000">
                <a:latin typeface="Arial" panose="020B0604020202020204" pitchFamily="34" charset="0"/>
              </a:rPr>
              <a:t> (</a:t>
            </a:r>
            <a:r>
              <a:rPr lang="sr-Latn-CS" altLang="en-US" sz="2000" i="1">
                <a:latin typeface="Arial" panose="020B0604020202020204" pitchFamily="34" charset="0"/>
              </a:rPr>
              <a:t>luxatio articulatio humeroscapularis)</a:t>
            </a:r>
            <a:endParaRPr lang="sr-Latn-CS" altLang="en-US" sz="2000">
              <a:latin typeface="Arial" panose="020B0604020202020204" pitchFamily="34" charset="0"/>
            </a:endParaRPr>
          </a:p>
          <a:p>
            <a:pPr algn="just"/>
            <a:endParaRPr lang="sr-Latn-CS" altLang="en-US" sz="2000">
              <a:latin typeface="Arial" panose="020B0604020202020204" pitchFamily="34" charset="0"/>
            </a:endParaRPr>
          </a:p>
          <a:p>
            <a:pPr algn="just"/>
            <a:endParaRPr lang="sr-Latn-CS" altLang="en-US" sz="2000">
              <a:latin typeface="Arial" panose="020B0604020202020204" pitchFamily="34" charset="0"/>
            </a:endParaRPr>
          </a:p>
        </p:txBody>
      </p:sp>
      <p:pic>
        <p:nvPicPr>
          <p:cNvPr id="74756" name="Picture 5" descr="iscasenje ramena">
            <a:extLst>
              <a:ext uri="{FF2B5EF4-FFF2-40B4-BE49-F238E27FC236}">
                <a16:creationId xmlns:a16="http://schemas.microsoft.com/office/drawing/2014/main" id="{B67ADBB5-9181-4CCA-8ECD-E986EFE0F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9" t="9676" r="39972" b="67053"/>
          <a:stretch>
            <a:fillRect/>
          </a:stretch>
        </p:blipFill>
        <p:spPr bwMode="auto">
          <a:xfrm>
            <a:off x="500063" y="228600"/>
            <a:ext cx="7643812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DA0DD0E3-043F-4696-8552-2DECFF018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24507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>
            <a:extLst>
              <a:ext uri="{FF2B5EF4-FFF2-40B4-BE49-F238E27FC236}">
                <a16:creationId xmlns:a16="http://schemas.microsoft.com/office/drawing/2014/main" id="{8D923440-57E8-4615-8CAE-F758CD2DC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65425" y="6459538"/>
            <a:ext cx="3616325" cy="365125"/>
          </a:xfrm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844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0408" indent="-2540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2489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1601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133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22418" indent="-2032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882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3522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64163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04803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45444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fld id="{1B356D76-59DF-4832-9A04-48FBD5A99E8A}" type="slidenum">
              <a:rPr lang="en-US" altLang="sr-Latn-RS" sz="1244" cap="all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t>63</a:t>
            </a:fld>
            <a:endParaRPr lang="en-US" altLang="sr-Latn-RS" sz="1244" cap="all">
              <a:latin typeface="Arial" panose="020B0604020202020204" pitchFamily="34" charset="0"/>
            </a:endParaRPr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CC6F546E-5D0E-48C7-B995-5EAA249525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881063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CS" altLang="sr-Latn-RS" sz="355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Лечење луксације рамена</a:t>
            </a:r>
            <a:endParaRPr lang="en-US" altLang="sr-Latn-RS" sz="3556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780" name="Rectangle 3">
            <a:extLst>
              <a:ext uri="{FF2B5EF4-FFF2-40B4-BE49-F238E27FC236}">
                <a16:creationId xmlns:a16="http://schemas.microsoft.com/office/drawing/2014/main" id="{03D16FF2-71CF-4BF7-A0BA-E260FF14BE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465263"/>
            <a:ext cx="9144000" cy="5011737"/>
          </a:xfrm>
        </p:spPr>
        <p:txBody>
          <a:bodyPr/>
          <a:lstStyle/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RS" altLang="sr-Latn-RS" sz="3200">
                <a:solidFill>
                  <a:schemeClr val="tx1"/>
                </a:solidFill>
              </a:rPr>
              <a:t>     </a:t>
            </a:r>
            <a:r>
              <a:rPr lang="sr-Latn-CS" altLang="sr-Latn-RS" sz="3200">
                <a:solidFill>
                  <a:schemeClr val="tx1"/>
                </a:solidFill>
              </a:rPr>
              <a:t>Kocher - </a:t>
            </a:r>
            <a:r>
              <a:rPr lang="sr-Cyrl-CS" altLang="sr-Latn-RS" sz="3200">
                <a:solidFill>
                  <a:schemeClr val="tx1"/>
                </a:solidFill>
              </a:rPr>
              <a:t>ов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маневар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RS" altLang="sr-Latn-RS" sz="3200">
                <a:solidFill>
                  <a:schemeClr val="tx1"/>
                </a:solidFill>
              </a:rPr>
              <a:t>за репозицију</a:t>
            </a:r>
            <a:endParaRPr lang="sr-Latn-CS" altLang="sr-Latn-RS" sz="3200">
              <a:solidFill>
                <a:schemeClr val="tx1"/>
              </a:solidFill>
            </a:endParaRP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RS" altLang="sr-Latn-RS" sz="3200">
                <a:solidFill>
                  <a:schemeClr val="tx1"/>
                </a:solidFill>
              </a:rPr>
              <a:t>     </a:t>
            </a:r>
            <a:r>
              <a:rPr lang="sr-Cyrl-CS" altLang="sr-Latn-RS" sz="3200">
                <a:solidFill>
                  <a:schemeClr val="tx1"/>
                </a:solidFill>
              </a:rPr>
              <a:t>Отворена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репозиција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је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веома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ретко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потребна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CS" altLang="sr-Latn-RS" sz="3200">
                <a:solidFill>
                  <a:schemeClr val="tx1"/>
                </a:solidFill>
              </a:rPr>
              <a:t>    Имобилисати</a:t>
            </a:r>
            <a:r>
              <a:rPr lang="sr-Latn-CS" altLang="sr-Latn-RS" sz="3200">
                <a:solidFill>
                  <a:schemeClr val="tx1"/>
                </a:solidFill>
              </a:rPr>
              <a:t> Desault  </a:t>
            </a:r>
            <a:r>
              <a:rPr lang="sr-Cyrl-CS" altLang="sr-Latn-RS" sz="3200">
                <a:solidFill>
                  <a:schemeClr val="tx1"/>
                </a:solidFill>
              </a:rPr>
              <a:t>завојем</a:t>
            </a:r>
            <a:r>
              <a:rPr lang="sr-Latn-CS" altLang="sr-Latn-RS" sz="3200">
                <a:solidFill>
                  <a:schemeClr val="tx1"/>
                </a:solidFill>
              </a:rPr>
              <a:t> 3 </a:t>
            </a:r>
            <a:r>
              <a:rPr lang="sr-Cyrl-CS" altLang="sr-Latn-RS" sz="3200">
                <a:solidFill>
                  <a:schemeClr val="tx1"/>
                </a:solidFill>
              </a:rPr>
              <a:t>до</a:t>
            </a:r>
            <a:r>
              <a:rPr lang="sr-Latn-CS" altLang="sr-Latn-RS" sz="3200">
                <a:solidFill>
                  <a:schemeClr val="tx1"/>
                </a:solidFill>
              </a:rPr>
              <a:t> 6 </a:t>
            </a:r>
            <a:r>
              <a:rPr lang="sr-Cyrl-CS" altLang="sr-Latn-RS" sz="3200">
                <a:solidFill>
                  <a:schemeClr val="tx1"/>
                </a:solidFill>
              </a:rPr>
              <a:t>недеља</a:t>
            </a:r>
            <a:r>
              <a:rPr lang="en-US" altLang="sr-Latn-RS" sz="3200">
                <a:solidFill>
                  <a:schemeClr val="tx1"/>
                </a:solidFill>
              </a:rPr>
              <a:t> </a:t>
            </a:r>
            <a:endParaRPr lang="sr-Latn-CS" altLang="sr-Latn-RS" sz="3200">
              <a:solidFill>
                <a:schemeClr val="tx1"/>
              </a:solidFill>
            </a:endParaRP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CS" altLang="sr-Latn-RS" sz="3200">
                <a:solidFill>
                  <a:schemeClr val="tx1"/>
                </a:solidFill>
              </a:rPr>
              <a:t>      Код</a:t>
            </a:r>
            <a:r>
              <a:rPr lang="sr-Latn-CS" altLang="sr-Latn-RS" sz="3200">
                <a:solidFill>
                  <a:schemeClr val="tx1"/>
                </a:solidFill>
              </a:rPr>
              <a:t> </a:t>
            </a:r>
            <a:r>
              <a:rPr lang="sr-Cyrl-CS" altLang="sr-Latn-RS" sz="3200">
                <a:solidFill>
                  <a:schemeClr val="tx1"/>
                </a:solidFill>
              </a:rPr>
              <a:t>старијих</a:t>
            </a:r>
            <a:r>
              <a:rPr lang="sr-Latn-CS" altLang="sr-Latn-RS" sz="3200">
                <a:solidFill>
                  <a:schemeClr val="tx1"/>
                </a:solidFill>
              </a:rPr>
              <a:t> 1 </a:t>
            </a:r>
            <a:r>
              <a:rPr lang="sr-Cyrl-CS" altLang="sr-Latn-RS" sz="3200">
                <a:solidFill>
                  <a:schemeClr val="tx1"/>
                </a:solidFill>
              </a:rPr>
              <a:t>до</a:t>
            </a:r>
            <a:r>
              <a:rPr lang="sr-Latn-CS" altLang="sr-Latn-RS" sz="3200">
                <a:solidFill>
                  <a:schemeClr val="tx1"/>
                </a:solidFill>
              </a:rPr>
              <a:t> 3 </a:t>
            </a:r>
            <a:r>
              <a:rPr lang="sr-Cyrl-CS" altLang="sr-Latn-RS" sz="3200">
                <a:solidFill>
                  <a:schemeClr val="tx1"/>
                </a:solidFill>
              </a:rPr>
              <a:t>недеље</a:t>
            </a:r>
            <a:r>
              <a:rPr lang="en-US" altLang="sr-Latn-RS" sz="320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09D94EFD-BF59-4147-8AE3-F48B767E4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4003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>
            <a:extLst>
              <a:ext uri="{FF2B5EF4-FFF2-40B4-BE49-F238E27FC236}">
                <a16:creationId xmlns:a16="http://schemas.microsoft.com/office/drawing/2014/main" id="{A3D2577F-24A8-4E46-95EA-912FB6C5E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65425" y="6459538"/>
            <a:ext cx="3616325" cy="365125"/>
          </a:xfrm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844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0408" indent="-2540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2489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1601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133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22418" indent="-2032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882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3522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64163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04803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45444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fld id="{64A31CF9-2ED4-401D-B289-D2F23B5AD77F}" type="slidenum">
              <a:rPr lang="en-US" altLang="sr-Latn-RS" sz="1244" cap="all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t>64</a:t>
            </a:fld>
            <a:endParaRPr lang="en-US" altLang="sr-Latn-RS" sz="1244" cap="all">
              <a:latin typeface="Arial" panose="020B0604020202020204" pitchFamily="34" charset="0"/>
            </a:endParaRPr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4092142B-3485-4940-86C0-2320BD76D8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947738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CS" altLang="sr-Latn-RS" sz="355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Луксације</a:t>
            </a:r>
            <a:r>
              <a:rPr lang="sr-Latn-CS" altLang="sr-Latn-RS" sz="355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sz="3556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лакта</a:t>
            </a:r>
            <a:endParaRPr lang="en-US" altLang="sr-Latn-RS" sz="3556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804" name="Rectangle 3">
            <a:extLst>
              <a:ext uri="{FF2B5EF4-FFF2-40B4-BE49-F238E27FC236}">
                <a16:creationId xmlns:a16="http://schemas.microsoft.com/office/drawing/2014/main" id="{3696530E-EC3B-43EE-A544-B1AB9CBEB3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465263"/>
            <a:ext cx="9144000" cy="5011737"/>
          </a:xfrm>
        </p:spPr>
        <p:txBody>
          <a:bodyPr/>
          <a:lstStyle/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RS" altLang="sr-Latn-RS"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Обе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кости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,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само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радијус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или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само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улна</a:t>
            </a:r>
            <a:endParaRPr lang="en-US" altLang="sr-Latn-RS" sz="280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R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 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Задња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и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задње</a:t>
            </a:r>
            <a:r>
              <a:rPr lang="sr-Latn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-</a:t>
            </a:r>
            <a:r>
              <a:rPr lang="sr-Latn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латерална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80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до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90</a:t>
            </a:r>
            <a:r>
              <a:rPr lang="sr-Latn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%</a:t>
            </a:r>
          </a:p>
          <a:p>
            <a:pPr marL="0" indent="0" eaLnBrk="1" hangingPunct="1">
              <a:buClr>
                <a:srgbClr val="00FF00"/>
              </a:buClr>
              <a:buFont typeface="Calibri" panose="020F0502020204030204" pitchFamily="34" charset="0"/>
              <a:buNone/>
            </a:pPr>
            <a:r>
              <a:rPr lang="sr-Cyrl-R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 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Клиника:</a:t>
            </a:r>
            <a:endParaRPr lang="en-US" altLang="sr-Latn-RS" sz="280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Latn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45</a:t>
            </a:r>
            <a:r>
              <a:rPr lang="sr-Latn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степени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релативно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скраћење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олекранон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проминира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позади</a:t>
            </a:r>
            <a:r>
              <a:rPr lang="sr-Latn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,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кубитална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фоса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испуњена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дисталним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хумерусом</a:t>
            </a:r>
            <a:endParaRPr lang="en-US" altLang="sr-Latn-RS" sz="280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</a:pPr>
            <a:r>
              <a:rPr lang="sr-Cyrl-R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неопходна </a:t>
            </a:r>
            <a:r>
              <a:rPr lang="sr-Latn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процена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R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неуроваскуларних елемената</a:t>
            </a:r>
            <a:r>
              <a:rPr lang="sr-Latn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,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R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Могући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удружени</a:t>
            </a:r>
            <a:r>
              <a:rPr lang="en-U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CS" altLang="sr-Latn-RS" sz="2800">
                <a:solidFill>
                  <a:schemeClr val="tx1"/>
                </a:solidFill>
                <a:cs typeface="Arial" panose="020B0604020202020204" pitchFamily="34" charset="0"/>
              </a:rPr>
              <a:t>преломи</a:t>
            </a:r>
            <a:endParaRPr lang="en-US" altLang="sr-Latn-RS" sz="280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0E92091C-5C09-4B74-A715-268333A7E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54692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41567-166D-4539-A84D-9A3AE5DE3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7827" name="Content Placeholder 2">
            <a:extLst>
              <a:ext uri="{FF2B5EF4-FFF2-40B4-BE49-F238E27FC236}">
                <a16:creationId xmlns:a16="http://schemas.microsoft.com/office/drawing/2014/main" id="{FBCD629C-B4AC-4D54-B2C2-09D153971D2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altLang="en-US" b="1" u="sng"/>
              <a:t>Luksacija lakatnog zgloba (</a:t>
            </a:r>
            <a:r>
              <a:rPr lang="sr-Latn-CS" altLang="en-US" b="1" i="1" u="sng"/>
              <a:t>luxatio cubiti) se dešava: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direktnim udarom u zglob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padom na šaku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usled hiperekstenzije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sr-Latn-CS" altLang="en-US" sz="2000"/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Lakat je bolan, deformisan, olekranon jako strči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Palpatorna osetljivost celog zgloba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sr-Latn-CS" altLang="en-US" sz="2000"/>
              <a:t>Pokreti su ograničeni i bolni</a:t>
            </a:r>
          </a:p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57A261-8660-4EBF-9366-0EAEBFA94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A298B8-5533-4BCF-8DEC-AE97046CA662}" type="slidenum">
              <a:rPr lang="en-US" altLang="en-US" smtClean="0"/>
              <a:pPr>
                <a:defRPr/>
              </a:pPr>
              <a:t>65</a:t>
            </a:fld>
            <a:endParaRPr lang="en-US" altLang="en-US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FD0C97FC-3360-44C8-8AAA-5C4171F1A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13872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2">
            <a:extLst>
              <a:ext uri="{FF2B5EF4-FFF2-40B4-BE49-F238E27FC236}">
                <a16:creationId xmlns:a16="http://schemas.microsoft.com/office/drawing/2014/main" id="{41C4B34C-8DDA-40BB-A365-87C279983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65425" y="6459538"/>
            <a:ext cx="3616325" cy="365125"/>
          </a:xfrm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844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0408" indent="-2540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2489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1601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133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22418" indent="-2032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882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3522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64163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04803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45444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fld id="{F4832C2E-E857-4758-8B57-5DCAD3AB8214}" type="slidenum">
              <a:rPr lang="en-US" altLang="sr-Latn-RS" sz="1244" cap="all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t>66</a:t>
            </a:fld>
            <a:endParaRPr lang="en-US" altLang="sr-Latn-RS" sz="1244" cap="all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2142D9-97EF-4BEB-AD26-75095DE4581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" y="381001"/>
            <a:ext cx="9143999" cy="948267"/>
          </a:xfrm>
          <a:ln>
            <a:miter lim="800000"/>
            <a:headEnd/>
            <a:tailEnd/>
          </a:ln>
        </p:spPr>
        <p:txBody>
          <a:bodyPr lIns="40640" tIns="0" rIns="40640" bIns="0"/>
          <a:lstStyle/>
          <a:p>
            <a:pPr algn="ctr">
              <a:defRPr/>
            </a:pPr>
            <a:r>
              <a:rPr lang="sr-Cyrl-CS" sz="3556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Луксација</a:t>
            </a:r>
            <a:r>
              <a:rPr lang="x-none" sz="3556" b="1" cap="all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sz="3556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лакатног</a:t>
            </a:r>
            <a:r>
              <a:rPr lang="x-none" sz="3556" b="1" cap="all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sz="3556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зглоба</a:t>
            </a:r>
            <a:endParaRPr lang="en-US" sz="3556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8852" name="Picture 2" descr="C:\Users\Milica\Desktop\lux cubity.jpg">
            <a:extLst>
              <a:ext uri="{FF2B5EF4-FFF2-40B4-BE49-F238E27FC236}">
                <a16:creationId xmlns:a16="http://schemas.microsoft.com/office/drawing/2014/main" id="{1B09874E-7EA0-492A-9359-EDE61A60C9B7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74775"/>
            <a:ext cx="9144000" cy="5102225"/>
          </a:xfrm>
          <a:noFill/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2137F792-831D-4938-90CD-3DC234EF9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8090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4">
            <a:extLst>
              <a:ext uri="{FF2B5EF4-FFF2-40B4-BE49-F238E27FC236}">
                <a16:creationId xmlns:a16="http://schemas.microsoft.com/office/drawing/2014/main" id="{56A04E04-919B-44AC-B93A-C50E9DBB2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65425" y="6459538"/>
            <a:ext cx="3616325" cy="365125"/>
          </a:xfrm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844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0408" indent="-2540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2489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1601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133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22418" indent="-2032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882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3522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64163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04803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45444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fld id="{6D18773D-198C-4D42-9207-F268BB2AD6C2}" type="slidenum">
              <a:rPr lang="en-US" altLang="sr-Latn-RS" sz="1244" cap="all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t>67</a:t>
            </a:fld>
            <a:endParaRPr lang="en-US" altLang="sr-Latn-RS" sz="1244" cap="all">
              <a:latin typeface="Arial" panose="020B0604020202020204" pitchFamily="34" charset="0"/>
            </a:endParaRPr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357846F9-BB69-4A8B-82C5-D37C916382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719138"/>
            <a:ext cx="9144000" cy="1016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sr-Cyrl-CS" altLang="sr-Latn-RS" sz="3556" dirty="0">
                <a:solidFill>
                  <a:schemeClr val="tx1"/>
                </a:solidFill>
                <a:latin typeface="+mn-lt"/>
              </a:rPr>
              <a:t>Лечење луксације</a:t>
            </a:r>
            <a:r>
              <a:rPr lang="sr-Latn-CS" altLang="sr-Latn-RS" sz="3556" dirty="0">
                <a:solidFill>
                  <a:schemeClr val="tx1"/>
                </a:solidFill>
                <a:latin typeface="+mn-lt"/>
              </a:rPr>
              <a:t> </a:t>
            </a:r>
            <a:r>
              <a:rPr lang="sr-Cyrl-CS" altLang="sr-Latn-RS" sz="3556" dirty="0">
                <a:solidFill>
                  <a:schemeClr val="tx1"/>
                </a:solidFill>
                <a:latin typeface="+mn-lt"/>
              </a:rPr>
              <a:t>лакта</a:t>
            </a:r>
            <a:r>
              <a:rPr lang="sr-Latn-CS" altLang="sr-Latn-RS" sz="3556" dirty="0">
                <a:solidFill>
                  <a:schemeClr val="tx1"/>
                </a:solidFill>
                <a:latin typeface="+mn-lt"/>
              </a:rPr>
              <a:t> </a:t>
            </a:r>
            <a:br>
              <a:rPr lang="sr-Cyrl-CS" altLang="sr-Latn-RS" sz="3556" b="1" dirty="0">
                <a:solidFill>
                  <a:srgbClr val="00FF00"/>
                </a:solidFill>
              </a:rPr>
            </a:br>
            <a:endParaRPr lang="en-US" altLang="sr-Latn-RS" sz="3556" b="1" dirty="0">
              <a:solidFill>
                <a:srgbClr val="05E0EB"/>
              </a:solidFill>
            </a:endParaRPr>
          </a:p>
        </p:txBody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B864F170-FDB2-45C8-B691-FC7304971B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803400"/>
            <a:ext cx="9144000" cy="4673600"/>
          </a:xfrm>
        </p:spPr>
        <p:txBody>
          <a:bodyPr/>
          <a:lstStyle/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  <a:defRPr/>
            </a:pPr>
            <a:r>
              <a:rPr lang="sr-Cyrl-RS" altLang="sr-Latn-RS" sz="2489" dirty="0">
                <a:solidFill>
                  <a:schemeClr val="tx1"/>
                </a:solidFill>
              </a:rPr>
              <a:t>   </a:t>
            </a:r>
            <a:r>
              <a:rPr lang="sr-Cyrl-CS" altLang="sr-Latn-RS" sz="2800" dirty="0">
                <a:solidFill>
                  <a:schemeClr val="tx1"/>
                </a:solidFill>
              </a:rPr>
              <a:t>Промптна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репозиција</a:t>
            </a:r>
            <a:endParaRPr lang="sr-Latn-CS" altLang="sr-Latn-RS" sz="2800" dirty="0">
              <a:solidFill>
                <a:schemeClr val="tx1"/>
              </a:solidFill>
            </a:endParaRP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  <a:defRPr/>
            </a:pPr>
            <a:r>
              <a:rPr lang="sr-Cyrl-CS" altLang="sr-Latn-RS" sz="2800" dirty="0">
                <a:solidFill>
                  <a:schemeClr val="tx1"/>
                </a:solidFill>
              </a:rPr>
              <a:t>  При репозицији бити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обазрив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и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што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нежнији</a:t>
            </a:r>
            <a:endParaRPr lang="en-US" altLang="sr-Latn-RS" sz="2800" dirty="0">
              <a:solidFill>
                <a:schemeClr val="tx1"/>
              </a:solidFill>
            </a:endParaRPr>
          </a:p>
          <a:p>
            <a:pPr marL="0" indent="0" eaLnBrk="1" hangingPunct="1">
              <a:buClr>
                <a:schemeClr val="tx1"/>
              </a:buClr>
              <a:buFont typeface="Calibri" panose="020F0502020204030204" pitchFamily="34" charset="0"/>
              <a:buNone/>
              <a:defRPr/>
            </a:pPr>
            <a:r>
              <a:rPr lang="sr-Cyrl-CS" altLang="sr-Latn-RS" sz="2800" dirty="0">
                <a:solidFill>
                  <a:schemeClr val="tx1"/>
                </a:solidFill>
              </a:rPr>
              <a:t>   Имобилизација дорзалном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надлакатном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шином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у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флексији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RS" altLang="sr-Latn-RS" sz="2800" dirty="0">
                <a:solidFill>
                  <a:schemeClr val="tx1"/>
                </a:solidFill>
              </a:rPr>
              <a:t>од</a:t>
            </a:r>
            <a:r>
              <a:rPr lang="sr-Latn-CS" altLang="sr-Latn-RS" sz="2800" dirty="0">
                <a:solidFill>
                  <a:schemeClr val="tx1"/>
                </a:solidFill>
              </a:rPr>
              <a:t> </a:t>
            </a:r>
            <a:r>
              <a:rPr lang="en-US" altLang="sr-Latn-RS" sz="2800" dirty="0">
                <a:solidFill>
                  <a:schemeClr val="tx1"/>
                </a:solidFill>
              </a:rPr>
              <a:t>90</a:t>
            </a:r>
            <a:r>
              <a:rPr lang="sr-Latn-CS" altLang="sr-Latn-RS" sz="2800" dirty="0">
                <a:solidFill>
                  <a:schemeClr val="tx1"/>
                </a:solidFill>
              </a:rPr>
              <a:t>,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честе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контроле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Latn-CS" altLang="sr-Latn-RS" sz="2800" dirty="0">
                <a:solidFill>
                  <a:schemeClr val="tx1"/>
                </a:solidFill>
              </a:rPr>
              <a:t>NV</a:t>
            </a:r>
            <a:endParaRPr lang="en-US" altLang="sr-Latn-RS" sz="2800" dirty="0">
              <a:solidFill>
                <a:schemeClr val="tx1"/>
              </a:solidFill>
            </a:endParaRPr>
          </a:p>
          <a:p>
            <a:pPr marL="0" indent="0" eaLnBrk="1" hangingPunct="1">
              <a:buClr>
                <a:schemeClr val="tx1"/>
              </a:buClr>
              <a:buFont typeface="Calibri" panose="020F0502020204030204" pitchFamily="34" charset="0"/>
              <a:buNone/>
              <a:defRPr/>
            </a:pPr>
            <a:r>
              <a:rPr lang="sr-Cyrl-CS" altLang="sr-Latn-RS" sz="2800" dirty="0">
                <a:solidFill>
                  <a:schemeClr val="tx1"/>
                </a:solidFill>
              </a:rPr>
              <a:t>    Стабилна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репозиција</a:t>
            </a:r>
            <a:r>
              <a:rPr lang="en-US" altLang="sr-Latn-RS" sz="2800" dirty="0">
                <a:solidFill>
                  <a:schemeClr val="tx1"/>
                </a:solidFill>
              </a:rPr>
              <a:t> &gt; </a:t>
            </a:r>
            <a:r>
              <a:rPr lang="sr-Cyrl-CS" altLang="sr-Latn-RS" sz="2800" dirty="0">
                <a:solidFill>
                  <a:schemeClr val="tx1"/>
                </a:solidFill>
              </a:rPr>
              <a:t>имобилизација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Latn-CS" altLang="sr-Latn-RS" sz="2800" dirty="0">
                <a:solidFill>
                  <a:schemeClr val="tx1"/>
                </a:solidFill>
              </a:rPr>
              <a:t> </a:t>
            </a:r>
            <a:r>
              <a:rPr lang="en-US" altLang="sr-Latn-RS" sz="2800" dirty="0">
                <a:solidFill>
                  <a:schemeClr val="tx1"/>
                </a:solidFill>
              </a:rPr>
              <a:t>3</a:t>
            </a:r>
            <a:r>
              <a:rPr lang="sr-Latn-CS" altLang="sr-Latn-RS" sz="2800" dirty="0">
                <a:solidFill>
                  <a:schemeClr val="tx1"/>
                </a:solidFill>
              </a:rPr>
              <a:t> - </a:t>
            </a:r>
            <a:r>
              <a:rPr lang="en-US" altLang="sr-Latn-RS" sz="2800" dirty="0">
                <a:solidFill>
                  <a:schemeClr val="tx1"/>
                </a:solidFill>
              </a:rPr>
              <a:t>4 </a:t>
            </a:r>
            <a:r>
              <a:rPr lang="sr-Cyrl-CS" altLang="sr-Latn-RS" sz="2800" dirty="0">
                <a:solidFill>
                  <a:schemeClr val="tx1"/>
                </a:solidFill>
              </a:rPr>
              <a:t>дана</a:t>
            </a:r>
            <a:endParaRPr lang="en-US" altLang="sr-Latn-RS" sz="2800" dirty="0">
              <a:solidFill>
                <a:schemeClr val="tx1"/>
              </a:solidFill>
            </a:endParaRPr>
          </a:p>
          <a:p>
            <a:pPr marL="0" indent="0" eaLnBrk="1" hangingPunct="1">
              <a:buClr>
                <a:schemeClr val="tx1"/>
              </a:buClr>
              <a:buFont typeface="Calibri" panose="020F0502020204030204" pitchFamily="34" charset="0"/>
              <a:buNone/>
              <a:defRPr/>
            </a:pPr>
            <a:r>
              <a:rPr lang="sr-Cyrl-RS" altLang="sr-Latn-RS" sz="2800" dirty="0">
                <a:solidFill>
                  <a:schemeClr val="tx1"/>
                </a:solidFill>
              </a:rPr>
              <a:t>    </a:t>
            </a:r>
            <a:r>
              <a:rPr lang="sr-Latn-CS" altLang="sr-Latn-RS" sz="2800" dirty="0">
                <a:solidFill>
                  <a:schemeClr val="tx1"/>
                </a:solidFill>
              </a:rPr>
              <a:t> </a:t>
            </a:r>
            <a:r>
              <a:rPr lang="sr-Cyrl-CS" altLang="sr-Latn-RS" sz="2800" dirty="0">
                <a:solidFill>
                  <a:schemeClr val="tx1"/>
                </a:solidFill>
              </a:rPr>
              <a:t>Нестабилна</a:t>
            </a:r>
            <a:r>
              <a:rPr lang="en-US" altLang="sr-Latn-RS" sz="2800" dirty="0">
                <a:solidFill>
                  <a:schemeClr val="tx1"/>
                </a:solidFill>
              </a:rPr>
              <a:t> </a:t>
            </a:r>
            <a:r>
              <a:rPr lang="sr-Cyrl-RS" altLang="sr-Latn-RS" sz="2800" dirty="0">
                <a:solidFill>
                  <a:schemeClr val="tx1"/>
                </a:solidFill>
              </a:rPr>
              <a:t>репозиција</a:t>
            </a:r>
            <a:r>
              <a:rPr lang="en-US" altLang="sr-Latn-RS" sz="2800" dirty="0">
                <a:solidFill>
                  <a:schemeClr val="tx1"/>
                </a:solidFill>
              </a:rPr>
              <a:t>&gt; 3 </a:t>
            </a:r>
            <a:r>
              <a:rPr lang="sr-Cyrl-CS" altLang="sr-Latn-RS" sz="2800" dirty="0">
                <a:solidFill>
                  <a:schemeClr val="tx1"/>
                </a:solidFill>
              </a:rPr>
              <a:t>до</a:t>
            </a:r>
            <a:r>
              <a:rPr lang="en-US" altLang="sr-Latn-RS" sz="2800" dirty="0">
                <a:solidFill>
                  <a:schemeClr val="tx1"/>
                </a:solidFill>
              </a:rPr>
              <a:t> 4 </a:t>
            </a:r>
            <a:r>
              <a:rPr lang="sr-Cyrl-CS" altLang="sr-Latn-RS" sz="2800" dirty="0">
                <a:solidFill>
                  <a:schemeClr val="tx1"/>
                </a:solidFill>
              </a:rPr>
              <a:t>недеље</a:t>
            </a:r>
            <a:r>
              <a:rPr lang="en-US" altLang="sr-Latn-RS" sz="2800" dirty="0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5A157E4E-F6C1-4970-835E-36EB142B8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8044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>
            <a:extLst>
              <a:ext uri="{FF2B5EF4-FFF2-40B4-BE49-F238E27FC236}">
                <a16:creationId xmlns:a16="http://schemas.microsoft.com/office/drawing/2014/main" id="{5A4A0EEE-78AD-4CA0-80DE-BA6096787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765425" y="6459538"/>
            <a:ext cx="3616325" cy="365125"/>
          </a:xfrm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844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0408" indent="-2540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2489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1601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2133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22418" indent="-203203" algn="l" eaLnBrk="0" hangingPunct="0">
              <a:spcBef>
                <a:spcPct val="20000"/>
              </a:spcBef>
              <a:buClr>
                <a:schemeClr val="tx2"/>
              </a:buClr>
              <a:buChar char="–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8823" indent="-203203" algn="l" eaLnBrk="0" hangingPunct="0">
              <a:spcBef>
                <a:spcPct val="20000"/>
              </a:spcBef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3522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64163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048038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454443" indent="-20320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1778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  <a:defRPr/>
            </a:pPr>
            <a:fld id="{6C7AFD8F-846D-4FC8-BBCB-347733613AA1}" type="slidenum">
              <a:rPr lang="en-US" altLang="sr-Latn-RS" sz="1244" cap="all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t>68</a:t>
            </a:fld>
            <a:endParaRPr lang="en-US" altLang="sr-Latn-RS" sz="1244" cap="all">
              <a:latin typeface="Arial" panose="020B0604020202020204" pitchFamily="34" charset="0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A87A16F-42D1-46C4-A3B1-AAB2C58BF6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sr-Latn-CS" altLang="sr-Latn-RS" sz="3556" b="1" dirty="0">
                <a:solidFill>
                  <a:srgbClr val="00FF00"/>
                </a:solidFill>
              </a:rPr>
              <a:t> </a:t>
            </a:r>
            <a:br>
              <a:rPr lang="sr-Latn-CS" altLang="sr-Latn-RS" sz="3556" b="1" dirty="0">
                <a:solidFill>
                  <a:srgbClr val="00FF00"/>
                </a:solidFill>
              </a:rPr>
            </a:br>
            <a:r>
              <a:rPr lang="sr-Cyrl-CS" altLang="sr-Latn-RS" sz="3556" b="1" dirty="0">
                <a:solidFill>
                  <a:schemeClr val="tx1"/>
                </a:solidFill>
              </a:rPr>
              <a:t>Компликације луксације лакта</a:t>
            </a:r>
            <a:endParaRPr lang="en-US" altLang="sr-Latn-RS" sz="3556" b="1" dirty="0">
              <a:solidFill>
                <a:schemeClr val="tx1"/>
              </a:solidFill>
            </a:endParaRP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5A201DA3-E55D-4D13-93B8-61C90D486E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803400"/>
            <a:ext cx="9144000" cy="4673600"/>
          </a:xfrm>
        </p:spPr>
        <p:txBody>
          <a:bodyPr/>
          <a:lstStyle/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  <a:defRPr/>
            </a:pPr>
            <a:r>
              <a:rPr lang="sr-Latn-CS" altLang="sr-Latn-RS" dirty="0">
                <a:solidFill>
                  <a:schemeClr val="tx1"/>
                </a:solidFill>
              </a:rPr>
              <a:t> </a:t>
            </a:r>
            <a:r>
              <a:rPr lang="sr-Cyrl-RS" altLang="sr-Latn-RS" dirty="0">
                <a:solidFill>
                  <a:schemeClr val="tx1"/>
                </a:solidFill>
              </a:rPr>
              <a:t>    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нерава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Latn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Latn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medianus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Latn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ulnaris 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  <a:defRPr/>
            </a:pPr>
            <a:r>
              <a:rPr lang="sr-Cyrl-R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sr-Latn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Васкуларне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endParaRPr lang="en-US" alt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  <a:defRPr/>
            </a:pPr>
            <a:r>
              <a:rPr lang="sr-Cyrl-R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Калцификације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лигамената</a:t>
            </a:r>
            <a:endParaRPr lang="en-US" alt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Clr>
                <a:srgbClr val="FF0000"/>
              </a:buClr>
              <a:buFont typeface="Calibri" panose="020F0502020204030204" pitchFamily="34" charset="0"/>
              <a:buNone/>
              <a:defRPr/>
            </a:pPr>
            <a:r>
              <a:rPr lang="sr-Cyrl-R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sr-Latn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Myositis ossificans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CS" alt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ü"/>
              <a:defRPr/>
            </a:pP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Тх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ограничити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покрете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Latn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шина</a:t>
            </a:r>
            <a:r>
              <a:rPr lang="sr-Latn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траје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оток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осетљивост</a:t>
            </a:r>
            <a:endParaRPr lang="sr-Latn-CS" alt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ü"/>
              <a:defRPr/>
            </a:pP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Рани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оперативни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третман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контраиндикован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CS" alt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ü"/>
              <a:defRPr/>
            </a:pP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Индометацин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ниске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дозе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зрачења</a:t>
            </a:r>
            <a:r>
              <a:rPr lang="en-U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sr-Latn-R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alt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5B557295-5239-4307-870B-D0F3B3026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28988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>
            <a:extLst>
              <a:ext uri="{FF2B5EF4-FFF2-40B4-BE49-F238E27FC236}">
                <a16:creationId xmlns:a16="http://schemas.microsoft.com/office/drawing/2014/main" id="{46EDF3E5-1953-4A85-9AFF-E615E8F85DFE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altLang="en-US" sz="2800"/>
              <a:t>Lokalizovati mesto procesa, uzrok, okolnosti..</a:t>
            </a:r>
          </a:p>
          <a:p>
            <a:pPr eaLnBrk="1" hangingPunct="1"/>
            <a:r>
              <a:rPr lang="sr-Latn-CS" altLang="en-US" sz="2800"/>
              <a:t>Lečenje početi odmah</a:t>
            </a:r>
          </a:p>
          <a:p>
            <a:pPr eaLnBrk="1" hangingPunct="1"/>
            <a:r>
              <a:rPr lang="sr-Latn-CS" altLang="en-US" sz="2800"/>
              <a:t>Mirovanje i imobilizacija u odgovarajućem </a:t>
            </a:r>
            <a:r>
              <a:rPr lang="sr-Latn-CS" altLang="en-US" sz="2800">
                <a:solidFill>
                  <a:srgbClr val="FF0000"/>
                </a:solidFill>
              </a:rPr>
              <a:t>položaju</a:t>
            </a:r>
            <a:r>
              <a:rPr lang="en-US" altLang="en-US" sz="2800">
                <a:solidFill>
                  <a:srgbClr val="FF0000"/>
                </a:solidFill>
              </a:rPr>
              <a:t> </a:t>
            </a:r>
            <a:r>
              <a:rPr lang="sr-Latn-CS" altLang="en-US" sz="2800">
                <a:solidFill>
                  <a:srgbClr val="FF0000"/>
                </a:solidFill>
              </a:rPr>
              <a:t>(hvatanja</a:t>
            </a:r>
            <a:r>
              <a:rPr lang="sr-Latn-CS" altLang="en-US" sz="2800"/>
              <a:t>,ne odmaranja prstiju)</a:t>
            </a:r>
          </a:p>
          <a:p>
            <a:pPr eaLnBrk="1" hangingPunct="1"/>
            <a:r>
              <a:rPr lang="sr-Latn-CS" altLang="en-US" sz="2800"/>
              <a:t>Uzeti u obzir stanje povredjenog, zanimanje, dominantnu stranu,ličnu anam</a:t>
            </a:r>
            <a:r>
              <a:rPr lang="en-US" altLang="en-US" sz="2800"/>
              <a:t>nezu</a:t>
            </a:r>
            <a:endParaRPr lang="sr-Latn-CS" altLang="en-US" sz="2800"/>
          </a:p>
          <a:p>
            <a:pPr eaLnBrk="1" hangingPunct="1"/>
            <a:r>
              <a:rPr lang="sr-Latn-CS" altLang="en-US" sz="2800"/>
              <a:t>Kraš povrede, posekotine testerom, laceracije zahtevaju obavezan Rtg</a:t>
            </a:r>
          </a:p>
          <a:p>
            <a:pPr eaLnBrk="1" hangingPunct="1"/>
            <a:r>
              <a:rPr lang="sr-Latn-CS" altLang="en-US" sz="2800"/>
              <a:t>Restaurirati funkciju a ne izgled šake</a:t>
            </a:r>
          </a:p>
        </p:txBody>
      </p:sp>
      <p:sp>
        <p:nvSpPr>
          <p:cNvPr id="167938" name="Rectangle 2">
            <a:extLst>
              <a:ext uri="{FF2B5EF4-FFF2-40B4-BE49-F238E27FC236}">
                <a16:creationId xmlns:a16="http://schemas.microsoft.com/office/drawing/2014/main" id="{8E97604A-C82C-43A4-9576-CFDF9444FD89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/>
              <a:t>Opšti principi kod povreda šake</a:t>
            </a:r>
          </a:p>
        </p:txBody>
      </p:sp>
      <p:sp>
        <p:nvSpPr>
          <p:cNvPr id="81924" name="Slide Number Placeholder 5">
            <a:extLst>
              <a:ext uri="{FF2B5EF4-FFF2-40B4-BE49-F238E27FC236}">
                <a16:creationId xmlns:a16="http://schemas.microsoft.com/office/drawing/2014/main" id="{748F690F-865C-4281-8026-9D9A82A85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E54EAB0-14EF-4CB2-9C48-97B0B2B43E86}" type="slidenum">
              <a:rPr lang="en-US" altLang="en-US" sz="1000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69</a:t>
            </a:fld>
            <a:endParaRPr lang="en-US" altLang="en-US" sz="1000">
              <a:latin typeface="Arial" panose="020B0604020202020204" pitchFamily="34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391C513C-75E7-412B-AF29-7191A8214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89104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zarastanje">
            <a:extLst>
              <a:ext uri="{FF2B5EF4-FFF2-40B4-BE49-F238E27FC236}">
                <a16:creationId xmlns:a16="http://schemas.microsoft.com/office/drawing/2014/main" id="{D42DFDAA-B39C-45E3-8F47-4F82749BE802}"/>
              </a:ext>
            </a:extLst>
          </p:cNvPr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092200"/>
            <a:ext cx="8229600" cy="4140200"/>
          </a:xfrm>
          <a:noFill/>
        </p:spPr>
      </p:pic>
    </p:spTree>
  </p:cSld>
  <p:clrMapOvr>
    <a:masterClrMapping/>
  </p:clrMapOvr>
  <p:transition advTm="101620">
    <p:dissolv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>
            <a:extLst>
              <a:ext uri="{FF2B5EF4-FFF2-40B4-BE49-F238E27FC236}">
                <a16:creationId xmlns:a16="http://schemas.microsoft.com/office/drawing/2014/main" id="{32282981-C07E-4241-A738-F88756311347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altLang="en-US"/>
              <a:t>Smanjiti otok (edem-lepak)</a:t>
            </a:r>
          </a:p>
          <a:p>
            <a:pPr eaLnBrk="1" hangingPunct="1"/>
            <a:r>
              <a:rPr lang="sr-Latn-CS" altLang="en-US"/>
              <a:t>Ublažiti bol</a:t>
            </a:r>
          </a:p>
          <a:p>
            <a:pPr eaLnBrk="1" hangingPunct="1"/>
            <a:r>
              <a:rPr lang="sr-Latn-CS" altLang="en-US"/>
              <a:t>Prevenirati komplikacije (kontrakture, atrofija mišića, algodistrofije..)</a:t>
            </a:r>
          </a:p>
          <a:p>
            <a:pPr eaLnBrk="1" hangingPunct="1"/>
            <a:r>
              <a:rPr lang="sr-Latn-CS" altLang="en-US"/>
              <a:t>Dejstvo agensa zavisi od vrste i stepena oštećenja, stanja organizma, vrste primenjene terapije, njenog inteziteta i trajanja</a:t>
            </a:r>
          </a:p>
        </p:txBody>
      </p:sp>
      <p:sp>
        <p:nvSpPr>
          <p:cNvPr id="160770" name="Rectangle 2">
            <a:extLst>
              <a:ext uri="{FF2B5EF4-FFF2-40B4-BE49-F238E27FC236}">
                <a16:creationId xmlns:a16="http://schemas.microsoft.com/office/drawing/2014/main" id="{3F59879F-93C9-4950-B325-618A60CD62D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/>
              <a:t>Zadaci fizikalne kod povreda šake</a:t>
            </a:r>
          </a:p>
        </p:txBody>
      </p:sp>
      <p:sp>
        <p:nvSpPr>
          <p:cNvPr id="82948" name="Slide Number Placeholder 5">
            <a:extLst>
              <a:ext uri="{FF2B5EF4-FFF2-40B4-BE49-F238E27FC236}">
                <a16:creationId xmlns:a16="http://schemas.microsoft.com/office/drawing/2014/main" id="{F9A1366E-C5E2-4BC2-99C2-A3DB29D23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9BA254-8E88-4752-BF20-A862B31F12BB}" type="slidenum">
              <a:rPr lang="en-US" altLang="en-US" sz="1000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70</a:t>
            </a:fld>
            <a:endParaRPr lang="en-US" altLang="en-US" sz="1000">
              <a:latin typeface="Arial" panose="020B0604020202020204" pitchFamily="34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B85E03BA-2C84-4469-8DE4-85A7B1297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2205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3">
            <a:extLst>
              <a:ext uri="{FF2B5EF4-FFF2-40B4-BE49-F238E27FC236}">
                <a16:creationId xmlns:a16="http://schemas.microsoft.com/office/drawing/2014/main" id="{FBE1A87F-99F6-4759-A6B1-80166B5BB4FF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altLang="en-US" sz="2800"/>
              <a:t>Počinje još u toku imobilizacije.Statičkim kontrakcijama ,,periferno srce,, sprečava stazu u regiji povrede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800"/>
              <a:t>Aktivan pokret je imperativ po prestanku imobilizacije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800"/>
              <a:t>Pasivna istezanja se sprovode obazrivo, dozirano, do granice bola.U protivnom javlja se reaktivni zaštitni spazam i dalje oštećenje već oštećene trofike.Progresivno, od lakšeg ka težem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800"/>
              <a:t>Kasnije vežbe koordinacije, spretnosti  brzine</a:t>
            </a:r>
          </a:p>
        </p:txBody>
      </p:sp>
      <p:sp>
        <p:nvSpPr>
          <p:cNvPr id="161794" name="Rectangle 2">
            <a:extLst>
              <a:ext uri="{FF2B5EF4-FFF2-40B4-BE49-F238E27FC236}">
                <a16:creationId xmlns:a16="http://schemas.microsoft.com/office/drawing/2014/main" id="{EE9CB2FD-726E-46F8-A12D-3190CD2C8B6B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/>
              <a:t>Kineziterapija kod povreda šake</a:t>
            </a:r>
          </a:p>
        </p:txBody>
      </p:sp>
      <p:sp>
        <p:nvSpPr>
          <p:cNvPr id="83972" name="Slide Number Placeholder 5">
            <a:extLst>
              <a:ext uri="{FF2B5EF4-FFF2-40B4-BE49-F238E27FC236}">
                <a16:creationId xmlns:a16="http://schemas.microsoft.com/office/drawing/2014/main" id="{1534956D-FEF0-4C01-A090-57C5B4021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AB7389F-8BEE-42E1-99C9-464107358CA0}" type="slidenum">
              <a:rPr lang="en-US" altLang="en-US" sz="1000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71</a:t>
            </a:fld>
            <a:endParaRPr lang="en-US" altLang="en-US" sz="1000">
              <a:latin typeface="Arial" panose="020B0604020202020204" pitchFamily="34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42747AED-EC04-49A8-A68B-753ACB942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52347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5">
            <a:extLst>
              <a:ext uri="{FF2B5EF4-FFF2-40B4-BE49-F238E27FC236}">
                <a16:creationId xmlns:a16="http://schemas.microsoft.com/office/drawing/2014/main" id="{D166816A-1D16-4604-8707-3DBF484D005E}"/>
              </a:ext>
            </a:extLst>
          </p:cNvPr>
          <p:cNvSpPr>
            <a:spLocks noGrp="1" noRot="1" noChangeArrowheads="1"/>
          </p:cNvSpPr>
          <p:nvPr>
            <p:ph sz="half" idx="1"/>
          </p:nvPr>
        </p:nvSpPr>
        <p:spPr>
          <a:xfrm>
            <a:off x="457200" y="1828800"/>
            <a:ext cx="4038600" cy="4178300"/>
          </a:xfrm>
        </p:spPr>
        <p:txBody>
          <a:bodyPr/>
          <a:lstStyle/>
          <a:p>
            <a:pPr eaLnBrk="1" hangingPunct="1"/>
            <a:r>
              <a:rPr lang="sr-Latn-CS" altLang="en-US"/>
              <a:t>U ranoj fazi: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-elevacija, pozicioniranje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-izometrijske, aktivne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-magnetoterapija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-laseroterapija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-IFS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- ortotika</a:t>
            </a:r>
          </a:p>
          <a:p>
            <a:pPr eaLnBrk="1" hangingPunct="1">
              <a:buFontTx/>
              <a:buChar char="-"/>
            </a:pPr>
            <a:r>
              <a:rPr lang="en-US" altLang="en-US"/>
              <a:t>e</a:t>
            </a:r>
            <a:r>
              <a:rPr lang="sr-Latn-CS" altLang="en-US"/>
              <a:t>dukacija,</a:t>
            </a:r>
          </a:p>
          <a:p>
            <a:pPr eaLnBrk="1" hangingPunct="1">
              <a:buFontTx/>
              <a:buChar char="-"/>
            </a:pPr>
            <a:r>
              <a:rPr lang="sr-Latn-CS" altLang="en-US"/>
              <a:t> psihološka potpora</a:t>
            </a:r>
          </a:p>
        </p:txBody>
      </p:sp>
      <p:sp>
        <p:nvSpPr>
          <p:cNvPr id="84995" name="Rectangle 6">
            <a:extLst>
              <a:ext uri="{FF2B5EF4-FFF2-40B4-BE49-F238E27FC236}">
                <a16:creationId xmlns:a16="http://schemas.microsoft.com/office/drawing/2014/main" id="{02C65538-DEAE-4845-B21D-7D85E94E87BC}"/>
              </a:ext>
            </a:extLst>
          </p:cNvPr>
          <p:cNvSpPr>
            <a:spLocks noGrp="1" noRot="1" noChangeArrowheads="1"/>
          </p:cNvSpPr>
          <p:nvPr>
            <p:ph sz="half" idx="2"/>
          </p:nvPr>
        </p:nvSpPr>
        <p:spPr>
          <a:xfrm>
            <a:off x="4648200" y="2057400"/>
            <a:ext cx="4038600" cy="3949700"/>
          </a:xfrm>
        </p:spPr>
        <p:txBody>
          <a:bodyPr/>
          <a:lstStyle/>
          <a:p>
            <a:pPr eaLnBrk="1" hangingPunct="1"/>
            <a:r>
              <a:rPr lang="sr-Latn-CS" altLang="en-US"/>
              <a:t>U daljem toku: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- EF lekova (ožiljno tkivo, lezije nerava..)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- ES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- DDS</a:t>
            </a:r>
          </a:p>
          <a:p>
            <a:pPr eaLnBrk="1" hangingPunct="1">
              <a:buFontTx/>
              <a:buChar char="-"/>
            </a:pPr>
            <a:r>
              <a:rPr lang="sr-Cyrl-RS" altLang="en-US"/>
              <a:t>т</a:t>
            </a:r>
            <a:r>
              <a:rPr lang="sr-Latn-CS" altLang="en-US"/>
              <a:t>ermo (kad se isključi mogućnost infekcije, krvavljenja, Sudeka, eksudacije</a:t>
            </a:r>
          </a:p>
        </p:txBody>
      </p:sp>
      <p:sp>
        <p:nvSpPr>
          <p:cNvPr id="162820" name="Rectangle 4">
            <a:extLst>
              <a:ext uri="{FF2B5EF4-FFF2-40B4-BE49-F238E27FC236}">
                <a16:creationId xmlns:a16="http://schemas.microsoft.com/office/drawing/2014/main" id="{1623FCAD-3529-497F-B88E-9C88E7B5E4AB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822325" y="287338"/>
            <a:ext cx="7543800" cy="1449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/>
              <a:t>Lečenje povreda šake</a:t>
            </a:r>
          </a:p>
        </p:txBody>
      </p:sp>
      <p:sp>
        <p:nvSpPr>
          <p:cNvPr id="84997" name="Slide Number Placeholder 6">
            <a:extLst>
              <a:ext uri="{FF2B5EF4-FFF2-40B4-BE49-F238E27FC236}">
                <a16:creationId xmlns:a16="http://schemas.microsoft.com/office/drawing/2014/main" id="{6E9AB352-EE17-450B-B4C9-15B8048AB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5C5646-CD48-457E-8E96-F6243458AAA2}" type="slidenum">
              <a:rPr lang="en-US" altLang="en-US" sz="1000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72</a:t>
            </a:fld>
            <a:endParaRPr lang="en-US" altLang="en-US" sz="1000">
              <a:latin typeface="Arial" panose="020B0604020202020204" pitchFamily="34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CF33E564-1A41-419B-BD41-49242B71E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1171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>
            <a:extLst>
              <a:ext uri="{FF2B5EF4-FFF2-40B4-BE49-F238E27FC236}">
                <a16:creationId xmlns:a16="http://schemas.microsoft.com/office/drawing/2014/main" id="{DDD7CB5E-9A95-4486-8434-8D95A4CFCF05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altLang="en-US" sz="2800"/>
              <a:t>BOL: TENS, DDS; EF analgetika, magnet, laser..</a:t>
            </a:r>
          </a:p>
          <a:p>
            <a:pPr eaLnBrk="1" hangingPunct="1"/>
            <a:r>
              <a:rPr lang="sr-Latn-CS" altLang="en-US" sz="2800"/>
              <a:t>OTOK: elevacija, pozicioniranje, kompresivni zavoj, aktivni pokret, IFS, DDS, magnet, krio</a:t>
            </a:r>
          </a:p>
          <a:p>
            <a:pPr eaLnBrk="1" hangingPunct="1"/>
            <a:r>
              <a:rPr lang="sr-Latn-CS" altLang="en-US" sz="2800"/>
              <a:t>KONTRAKTURE:pozicioniranje,ES, kinezi, hidro, magnet</a:t>
            </a:r>
          </a:p>
          <a:p>
            <a:pPr eaLnBrk="1" hangingPunct="1"/>
            <a:r>
              <a:rPr lang="sr-Latn-CS" altLang="en-US" sz="2800"/>
              <a:t>KALUS: IFS, magnet, laser, UZ (male doze)</a:t>
            </a:r>
          </a:p>
        </p:txBody>
      </p:sp>
      <p:sp>
        <p:nvSpPr>
          <p:cNvPr id="164866" name="Rectangle 2">
            <a:extLst>
              <a:ext uri="{FF2B5EF4-FFF2-40B4-BE49-F238E27FC236}">
                <a16:creationId xmlns:a16="http://schemas.microsoft.com/office/drawing/2014/main" id="{1A83609D-588B-440A-A2E0-1B32B319D992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/>
              <a:t>Klinički problemi nakon povreda šake</a:t>
            </a:r>
          </a:p>
        </p:txBody>
      </p:sp>
      <p:sp>
        <p:nvSpPr>
          <p:cNvPr id="86020" name="Slide Number Placeholder 5">
            <a:extLst>
              <a:ext uri="{FF2B5EF4-FFF2-40B4-BE49-F238E27FC236}">
                <a16:creationId xmlns:a16="http://schemas.microsoft.com/office/drawing/2014/main" id="{2809D55A-5B0B-4253-B9D5-611B8DAD6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181E29-7E43-483F-8F1D-1A7B60773484}" type="slidenum">
              <a:rPr lang="en-US" altLang="en-US" sz="1000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73</a:t>
            </a:fld>
            <a:endParaRPr lang="en-US" altLang="en-US" sz="1000">
              <a:latin typeface="Arial" panose="020B0604020202020204" pitchFamily="34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EE37B9F1-1C25-48CD-85E8-C401C876C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29894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5">
            <a:extLst>
              <a:ext uri="{FF2B5EF4-FFF2-40B4-BE49-F238E27FC236}">
                <a16:creationId xmlns:a16="http://schemas.microsoft.com/office/drawing/2014/main" id="{886838A2-1089-4D0C-9535-EC0AD86179EC}"/>
              </a:ext>
            </a:extLst>
          </p:cNvPr>
          <p:cNvSpPr>
            <a:spLocks noGrp="1" noRot="1" noChangeArrowheads="1"/>
          </p:cNvSpPr>
          <p:nvPr>
            <p:ph sz="half" idx="1"/>
          </p:nvPr>
        </p:nvSpPr>
        <p:spPr>
          <a:xfrm>
            <a:off x="457200" y="1981200"/>
            <a:ext cx="4038600" cy="4025900"/>
          </a:xfrm>
        </p:spPr>
        <p:txBody>
          <a:bodyPr/>
          <a:lstStyle/>
          <a:p>
            <a:pPr eaLnBrk="1" hangingPunct="1"/>
            <a:r>
              <a:rPr lang="sr-Latn-CS" altLang="en-US"/>
              <a:t>U prvoj fazi</a:t>
            </a:r>
          </a:p>
          <a:p>
            <a:pPr eaLnBrk="1" hangingPunct="1">
              <a:buFontTx/>
              <a:buChar char="-"/>
            </a:pPr>
            <a:r>
              <a:rPr lang="sr-Latn-CS" altLang="en-US"/>
              <a:t>Pozicioniranje</a:t>
            </a:r>
          </a:p>
          <a:p>
            <a:pPr eaLnBrk="1" hangingPunct="1">
              <a:buFontTx/>
              <a:buChar char="-"/>
            </a:pPr>
            <a:r>
              <a:rPr lang="sr-Latn-CS" altLang="en-US"/>
              <a:t>ED</a:t>
            </a:r>
          </a:p>
          <a:p>
            <a:pPr eaLnBrk="1" hangingPunct="1">
              <a:buFontTx/>
              <a:buChar char="-"/>
            </a:pPr>
            <a:r>
              <a:rPr lang="sr-Latn-CS" altLang="en-US"/>
              <a:t>ES, SG, EF, DDS, IFS</a:t>
            </a:r>
          </a:p>
          <a:p>
            <a:pPr eaLnBrk="1" hangingPunct="1">
              <a:buFontTx/>
              <a:buChar char="-"/>
            </a:pPr>
            <a:r>
              <a:rPr lang="sr-Latn-CS" altLang="en-US"/>
              <a:t>kineziterapija</a:t>
            </a:r>
          </a:p>
        </p:txBody>
      </p:sp>
      <p:sp>
        <p:nvSpPr>
          <p:cNvPr id="87043" name="Rectangle 6">
            <a:extLst>
              <a:ext uri="{FF2B5EF4-FFF2-40B4-BE49-F238E27FC236}">
                <a16:creationId xmlns:a16="http://schemas.microsoft.com/office/drawing/2014/main" id="{1D28A72C-6E7F-43EA-8905-29C751140321}"/>
              </a:ext>
            </a:extLst>
          </p:cNvPr>
          <p:cNvSpPr>
            <a:spLocks noGrp="1" noRot="1" noChangeArrowheads="1"/>
          </p:cNvSpPr>
          <p:nvPr>
            <p:ph sz="half" idx="2"/>
          </p:nvPr>
        </p:nvSpPr>
        <p:spPr>
          <a:xfrm>
            <a:off x="4648200" y="2057400"/>
            <a:ext cx="4038600" cy="3949700"/>
          </a:xfrm>
        </p:spPr>
        <p:txBody>
          <a:bodyPr/>
          <a:lstStyle/>
          <a:p>
            <a:pPr eaLnBrk="1" hangingPunct="1"/>
            <a:r>
              <a:rPr lang="sr-Latn-CS" altLang="en-US"/>
              <a:t>Kasnije</a:t>
            </a:r>
          </a:p>
          <a:p>
            <a:pPr eaLnBrk="1" hangingPunct="1">
              <a:buFontTx/>
              <a:buChar char="-"/>
            </a:pPr>
            <a:r>
              <a:rPr lang="sr-Latn-CS" altLang="en-US"/>
              <a:t>Termoterapija</a:t>
            </a:r>
          </a:p>
          <a:p>
            <a:pPr eaLnBrk="1" hangingPunct="1">
              <a:buFontTx/>
              <a:buChar char="-"/>
            </a:pPr>
            <a:r>
              <a:rPr lang="sr-Latn-CS" altLang="en-US"/>
              <a:t>Hidroterapija</a:t>
            </a:r>
          </a:p>
          <a:p>
            <a:pPr eaLnBrk="1" hangingPunct="1">
              <a:buFontTx/>
              <a:buChar char="-"/>
            </a:pPr>
            <a:r>
              <a:rPr lang="sr-Latn-CS" altLang="en-US"/>
              <a:t>Balneoterapija</a:t>
            </a:r>
          </a:p>
          <a:p>
            <a:pPr eaLnBrk="1" hangingPunct="1">
              <a:buFontTx/>
              <a:buChar char="-"/>
            </a:pPr>
            <a:r>
              <a:rPr lang="sr-Latn-CS" altLang="en-US"/>
              <a:t>Kineziterapija</a:t>
            </a:r>
          </a:p>
          <a:p>
            <a:pPr eaLnBrk="1" hangingPunct="1">
              <a:buFontTx/>
              <a:buChar char="-"/>
            </a:pPr>
            <a:r>
              <a:rPr lang="sr-Latn-CS" altLang="en-US"/>
              <a:t>Radna terapija</a:t>
            </a:r>
          </a:p>
        </p:txBody>
      </p:sp>
      <p:sp>
        <p:nvSpPr>
          <p:cNvPr id="165892" name="Rectangle 4">
            <a:extLst>
              <a:ext uri="{FF2B5EF4-FFF2-40B4-BE49-F238E27FC236}">
                <a16:creationId xmlns:a16="http://schemas.microsoft.com/office/drawing/2014/main" id="{082D4C4B-1DF3-4E13-AE7D-E7F266C015D6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822325" y="287338"/>
            <a:ext cx="7543800" cy="1449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/>
              <a:t>Lezije PMN</a:t>
            </a:r>
          </a:p>
        </p:txBody>
      </p:sp>
      <p:sp>
        <p:nvSpPr>
          <p:cNvPr id="87045" name="Slide Number Placeholder 6">
            <a:extLst>
              <a:ext uri="{FF2B5EF4-FFF2-40B4-BE49-F238E27FC236}">
                <a16:creationId xmlns:a16="http://schemas.microsoft.com/office/drawing/2014/main" id="{E41C1D59-FDF2-4B44-BB73-551689664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A922276-C9AB-436C-943C-DA1F929B43EF}" type="slidenum">
              <a:rPr lang="en-US" altLang="en-US" sz="1000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74</a:t>
            </a:fld>
            <a:endParaRPr lang="en-US" altLang="en-US" sz="1000">
              <a:latin typeface="Arial" panose="020B0604020202020204" pitchFamily="34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678B5287-B5DE-4F66-8911-C36E90D19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5083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9894CBEE-9C3D-4137-AED2-44384DFB5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Клинички проблеми болесника са повредама меких ткива</a:t>
            </a:r>
            <a:endParaRPr lang="en-US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59" name="Content Placeholder 2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541586F0-DE14-4DD8-B4F5-1A390C06430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>
                <a:cs typeface="Times New Roman" panose="02020603050405020304" pitchFamily="18" charset="0"/>
              </a:rPr>
              <a:t>Бол</a:t>
            </a:r>
          </a:p>
          <a:p>
            <a:pPr eaLnBrk="1" hangingPunct="1"/>
            <a:r>
              <a:rPr lang="sr-Cyrl-CS" altLang="en-US">
                <a:cs typeface="Times New Roman" panose="02020603050405020304" pitchFamily="18" charset="0"/>
              </a:rPr>
              <a:t>Оток</a:t>
            </a:r>
          </a:p>
          <a:p>
            <a:pPr eaLnBrk="1" hangingPunct="1"/>
            <a:r>
              <a:rPr lang="sr-Cyrl-CS" altLang="en-US">
                <a:cs typeface="Times New Roman" panose="02020603050405020304" pitchFamily="18" charset="0"/>
              </a:rPr>
              <a:t>Хематом</a:t>
            </a:r>
          </a:p>
          <a:p>
            <a:pPr eaLnBrk="1" hangingPunct="1"/>
            <a:r>
              <a:rPr lang="sr-Cyrl-CS" altLang="en-US">
                <a:cs typeface="Times New Roman" panose="02020603050405020304" pitchFamily="18" charset="0"/>
              </a:rPr>
              <a:t>Контрактура</a:t>
            </a:r>
          </a:p>
          <a:p>
            <a:pPr eaLnBrk="1" hangingPunct="1"/>
            <a:r>
              <a:rPr lang="sr-Cyrl-CS" altLang="en-US">
                <a:cs typeface="Times New Roman" panose="02020603050405020304" pitchFamily="18" charset="0"/>
              </a:rPr>
              <a:t>Спазам мишића</a:t>
            </a:r>
            <a:endParaRPr lang="sr-Latn-CS" altLang="en-US">
              <a:cs typeface="Times New Roman" panose="02020603050405020304" pitchFamily="18" charset="0"/>
            </a:endParaRPr>
          </a:p>
          <a:p>
            <a:pPr eaLnBrk="1" hangingPunct="1"/>
            <a:r>
              <a:rPr lang="sr-Cyrl-CS" altLang="en-US">
                <a:cs typeface="Times New Roman" panose="02020603050405020304" pitchFamily="18" charset="0"/>
              </a:rPr>
              <a:t>Оштећење нерава,тетива..</a:t>
            </a:r>
          </a:p>
          <a:p>
            <a:pPr eaLnBrk="1" hangingPunct="1"/>
            <a:r>
              <a:rPr lang="sr-Cyrl-CS" altLang="en-US">
                <a:cs typeface="Times New Roman" panose="02020603050405020304" pitchFamily="18" charset="0"/>
              </a:rPr>
              <a:t>Функција </a:t>
            </a:r>
          </a:p>
          <a:p>
            <a:pPr eaLnBrk="1" hangingPunct="1"/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40452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>
            <a:extLst>
              <a:ext uri="{FF2B5EF4-FFF2-40B4-BE49-F238E27FC236}">
                <a16:creationId xmlns:a16="http://schemas.microsoft.com/office/drawing/2014/main" id="{062684EB-ABF9-404F-B202-3EDDA7232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 b="1">
                <a:solidFill>
                  <a:schemeClr val="tx1">
                    <a:lumMod val="75000"/>
                    <a:lumOff val="25000"/>
                  </a:schemeClr>
                </a:solidFill>
              </a:rPr>
              <a:t>ФАЗЕ ТОКА ПОВРЕДЕ</a:t>
            </a:r>
          </a:p>
        </p:txBody>
      </p:sp>
      <p:sp>
        <p:nvSpPr>
          <p:cNvPr id="20483" name="Content Placeholder 1" descr="Rectangle: Click to edit Master text styles&#10;Second level&#10;Third level&#10;Fourth level&#10;Fifth level">
            <a:extLst>
              <a:ext uri="{FF2B5EF4-FFF2-40B4-BE49-F238E27FC236}">
                <a16:creationId xmlns:a16="http://schemas.microsoft.com/office/drawing/2014/main" id="{ADBFCBBA-E059-4180-BE87-CF0C1584F8B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anchor="ctr"/>
          <a:lstStyle/>
          <a:p>
            <a:pPr eaLnBrk="1" hangingPunct="1"/>
            <a:r>
              <a:rPr lang="en-US" altLang="en-US"/>
              <a:t>Фаза оштећења ткива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Фаза запаљенске реакције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Фаза опоравка ткива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Фаза ремоделирања</a:t>
            </a:r>
          </a:p>
        </p:txBody>
      </p:sp>
      <p:sp>
        <p:nvSpPr>
          <p:cNvPr id="20484" name="Čuvar mesta za broj slajda 3">
            <a:extLst>
              <a:ext uri="{FF2B5EF4-FFF2-40B4-BE49-F238E27FC236}">
                <a16:creationId xmlns:a16="http://schemas.microsoft.com/office/drawing/2014/main" id="{93DA67EC-B851-4A1F-9E50-11E7C57DC5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3124200" y="6248400"/>
            <a:ext cx="2895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0074218A-64C9-4D3B-AEB1-8278E2554124}" type="slidenum">
              <a:rPr lang="en-US" altLang="en-US" sz="1400" smtClean="0">
                <a:latin typeface="Tahoma" panose="020B0604030504040204" pitchFamily="34" charset="0"/>
                <a:cs typeface="Arial" panose="020B0604020202020204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 sz="14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 advTm="43825"/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3821</TotalTime>
  <Words>2561</Words>
  <Application>Microsoft Office PowerPoint</Application>
  <PresentationFormat>On-screen Show (4:3)</PresentationFormat>
  <Paragraphs>529</Paragraphs>
  <Slides>74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3" baseType="lpstr">
      <vt:lpstr>Arial</vt:lpstr>
      <vt:lpstr>Calibri</vt:lpstr>
      <vt:lpstr>Calibri Light</vt:lpstr>
      <vt:lpstr>Tahoma</vt:lpstr>
      <vt:lpstr>Times New Roman</vt:lpstr>
      <vt:lpstr>Times New Roman YU</vt:lpstr>
      <vt:lpstr>Verdana</vt:lpstr>
      <vt:lpstr>Wingdings</vt:lpstr>
      <vt:lpstr>Retrospect</vt:lpstr>
      <vt:lpstr>ПОВРЕДЕ МЕКИХ ТКИВА ГОРЊИХ ЕКСТРЕМИТЕТА</vt:lpstr>
      <vt:lpstr>МЕКА ТКИВА</vt:lpstr>
      <vt:lpstr>ПОДЕЛА ПРЕМА ТОКУ</vt:lpstr>
      <vt:lpstr>ПОДЕЛА</vt:lpstr>
      <vt:lpstr>УНУТРАШЊИ ФАКТОРИ </vt:lpstr>
      <vt:lpstr> КЛИНИЧКИ ЕНТИТЕТИ</vt:lpstr>
      <vt:lpstr>PowerPoint Presentation</vt:lpstr>
      <vt:lpstr>Клинички проблеми болесника са повредама меких ткива</vt:lpstr>
      <vt:lpstr>ФАЗЕ ТОКА ПОВРЕДЕ</vt:lpstr>
      <vt:lpstr>1. ФАЗА ОШТЕЋЕЊА ТКИВА</vt:lpstr>
      <vt:lpstr>2. ФАЗА ЗАПАЉЕНСКЕ РЕАКЦИЈЕ</vt:lpstr>
      <vt:lpstr>3. ФАЗА ОПОРАВКА ТКИВА</vt:lpstr>
      <vt:lpstr>4. ФАЗА РЕМОДЕЛИРАЊА</vt:lpstr>
      <vt:lpstr>ДИЈАГНОСТИКА ПОВРЕДА МЕКИХ ТКИВА</vt:lpstr>
      <vt:lpstr>РЕХАБИЛИТАЦИЈА НАКОН ПОВРЕДА МЕКИХ ТКИВА</vt:lpstr>
      <vt:lpstr>ПРИНЦИПИ ЛЕЧЕЊА У АКУТНОЈ ФАЗИ </vt:lpstr>
      <vt:lpstr>RICE ПРИНЦИП У КОНТРОЛИ ИНФЛАМАЦИЈЕ И БОЛА</vt:lpstr>
      <vt:lpstr>ФИЗИКАЛНА ТЕРАПИЈА У ФАЗИ РЕПАРАЦИЈЕ</vt:lpstr>
      <vt:lpstr>ФИЗИКАЛНА ТЕРАПИЈА</vt:lpstr>
      <vt:lpstr>ФИЗИКАЛНА ТЕРАПИЈА</vt:lpstr>
      <vt:lpstr>ФИЗИКАЛНА ТЕРАПИЈА</vt:lpstr>
      <vt:lpstr>ФИЗИКАЛНА ТЕРАПИЈА</vt:lpstr>
      <vt:lpstr>СУБАКУТНА ИЛИ ФАЗА ОПОРАВКА</vt:lpstr>
      <vt:lpstr>ПОВРЕДЕ МИШИЋА</vt:lpstr>
      <vt:lpstr>КЛАСИФИКАЦИЈА ПОВРЕДА МИШИЋА </vt:lpstr>
      <vt:lpstr>КЛАСИФИКАЦИЈА ПОВРЕДА МИШИЋА </vt:lpstr>
      <vt:lpstr>ПОВРЕДЕ МИШИЋА </vt:lpstr>
      <vt:lpstr>МЕХАНИЗАМ ПОВРЕДЕ МИШИЋА</vt:lpstr>
      <vt:lpstr>НАЈЧЕШЋЕ ПОВРЕДЕ МИШИЋА ГЕ</vt:lpstr>
      <vt:lpstr>Клиничка слика повреде мишића</vt:lpstr>
      <vt:lpstr>ИСТЕГНУЋЕ МИШИЋА</vt:lpstr>
      <vt:lpstr>КОНТУЗИЈЕ (НАГЊЕЧЕЊА) МИШИЋА</vt:lpstr>
      <vt:lpstr>ДИЈАГНОСТИКА ПОВРЕДА МИШИЋА </vt:lpstr>
      <vt:lpstr>ПРИНЦИПИ ЛЕЧЕЊА ПОВРЕДА МИШИЋА У АКУТНОЈ ФАЗИ</vt:lpstr>
      <vt:lpstr>ТЕРАПИЈА ОДМАХ НАКОН ПОВРЕДЕ</vt:lpstr>
      <vt:lpstr>ТЕРАПИЈА ПОСЛЕ ТРИ ДАНА</vt:lpstr>
      <vt:lpstr>PowerPoint Presentation</vt:lpstr>
      <vt:lpstr>ТЕРАПИЈА КОД КОМПЛЕТНИХ РУПТУРА МИШИЋА</vt:lpstr>
      <vt:lpstr>ТЕРАПИЈА КОД КОМПЛЕТНИХ РУПТУРА</vt:lpstr>
      <vt:lpstr>ПОВРЕДЕ ТЕТИВА</vt:lpstr>
      <vt:lpstr>ПОВРЕДЕ ТЕТИВА </vt:lpstr>
      <vt:lpstr>КЛИНИЧКИ ЗНАЦИ РУПТУРЕ ТЕТИВЕ</vt:lpstr>
      <vt:lpstr>ТЕРАПИЈА  КОД РУПТУРЕ ТЕТИВА</vt:lpstr>
      <vt:lpstr>ТЕРАПИЈА КОД РУПТУРЕ ТЕТИВА У ТРЕЋОЈ ФАЗИ</vt:lpstr>
      <vt:lpstr>ХРОНИЧНЕ ЛЕЗИЈЕ ТЕТИВА</vt:lpstr>
      <vt:lpstr>ТЕРАПИЈА ХРОНИЧНИХ ЛЕЗИЈА ТЕТИВА</vt:lpstr>
      <vt:lpstr>ЕНТЕЗОПАТИЈЕ (ENTHESITIS)</vt:lpstr>
      <vt:lpstr>ТЕРАПИЈА ЕНТЕНЗИТИСА</vt:lpstr>
      <vt:lpstr>ПОВРЕДЕ ЗГЛОБОВА</vt:lpstr>
      <vt:lpstr>ПОВРЕДЕ ЗГЛОБОВА </vt:lpstr>
      <vt:lpstr>Контузија раменог згоба</vt:lpstr>
      <vt:lpstr>ДИСТОРЗИЈА</vt:lpstr>
      <vt:lpstr>ПРВИ СТЕПЕН ДИСТОРЗИЈЕ</vt:lpstr>
      <vt:lpstr>ДРУГИ СТЕПЕН ДИСТОРЗИЈЕ</vt:lpstr>
      <vt:lpstr>ТРЕЋИ СТЕПЕН ДИСТОРЗИЈЕ</vt:lpstr>
      <vt:lpstr>ЛУКСАЦИЈА</vt:lpstr>
      <vt:lpstr>PowerPoint Presentation</vt:lpstr>
      <vt:lpstr>КЛИНИЧКА СЛИКА ЛУКСАЦИЈЕ</vt:lpstr>
      <vt:lpstr>ТЕРАПИЈА ЛУКСАЦИЈЕ</vt:lpstr>
      <vt:lpstr>ЛУКСАЦИЈА РАМЕНА</vt:lpstr>
      <vt:lpstr>ЛУКСАЦИЈА РАМЕНА</vt:lpstr>
      <vt:lpstr>PowerPoint Presentation</vt:lpstr>
      <vt:lpstr>Лечење луксације рамена</vt:lpstr>
      <vt:lpstr>Луксације лакта</vt:lpstr>
      <vt:lpstr>PowerPoint Presentation</vt:lpstr>
      <vt:lpstr>Луксација лакатног зглоба</vt:lpstr>
      <vt:lpstr>Лечење луксације лакта  </vt:lpstr>
      <vt:lpstr>  Компликације луксације лакта</vt:lpstr>
      <vt:lpstr>Opšti principi kod povreda šake</vt:lpstr>
      <vt:lpstr>Zadaci fizikalne kod povreda šake</vt:lpstr>
      <vt:lpstr>Kineziterapija kod povreda šake</vt:lpstr>
      <vt:lpstr>Lečenje povreda šake</vt:lpstr>
      <vt:lpstr>Klinički problemi nakon povreda šake</vt:lpstr>
      <vt:lpstr>Lezije PMN</vt:lpstr>
    </vt:vector>
  </TitlesOfParts>
  <Company>BOOX Computers, Kragujevac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q</cp:lastModifiedBy>
  <cp:revision>659</cp:revision>
  <dcterms:created xsi:type="dcterms:W3CDTF">2002-12-17T12:07:36Z</dcterms:created>
  <dcterms:modified xsi:type="dcterms:W3CDTF">2020-09-30T20:24:05Z</dcterms:modified>
</cp:coreProperties>
</file>